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76" r:id="rId4"/>
    <p:sldId id="275" r:id="rId5"/>
    <p:sldId id="259" r:id="rId6"/>
    <p:sldId id="260" r:id="rId7"/>
    <p:sldId id="262" r:id="rId8"/>
    <p:sldId id="264" r:id="rId9"/>
    <p:sldId id="265" r:id="rId10"/>
    <p:sldId id="263" r:id="rId11"/>
    <p:sldId id="261" r:id="rId12"/>
    <p:sldId id="277" r:id="rId13"/>
    <p:sldId id="279" r:id="rId14"/>
    <p:sldId id="278" r:id="rId15"/>
    <p:sldId id="266" r:id="rId16"/>
    <p:sldId id="267" r:id="rId17"/>
    <p:sldId id="268" r:id="rId18"/>
    <p:sldId id="271" r:id="rId19"/>
    <p:sldId id="270" r:id="rId20"/>
    <p:sldId id="272" r:id="rId21"/>
    <p:sldId id="274" r:id="rId22"/>
    <p:sldId id="273" r:id="rId23"/>
    <p:sldId id="280" r:id="rId24"/>
    <p:sldId id="281" r:id="rId25"/>
    <p:sldId id="282" r:id="rId26"/>
    <p:sldId id="283" r:id="rId27"/>
    <p:sldId id="284" r:id="rId28"/>
    <p:sldId id="286" r:id="rId29"/>
    <p:sldId id="288" r:id="rId30"/>
    <p:sldId id="289"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A5A5A5"/>
    <a:srgbClr val="8AA2C7"/>
    <a:srgbClr val="6767F9"/>
    <a:srgbClr val="DBD3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15" autoAdjust="0"/>
    <p:restoredTop sz="94660"/>
  </p:normalViewPr>
  <p:slideViewPr>
    <p:cSldViewPr snapToGrid="0">
      <p:cViewPr varScale="1">
        <p:scale>
          <a:sx n="83" d="100"/>
          <a:sy n="83" d="100"/>
        </p:scale>
        <p:origin x="2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6EFDBD-A53F-4C9F-B49C-C1702484457C}"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IN"/>
        </a:p>
      </dgm:t>
    </dgm:pt>
    <dgm:pt modelId="{6CCDD5E3-F504-47C5-8EED-1563B03E5995}">
      <dgm:prSet phldrT="[Text]"/>
      <dgm:spPr/>
      <dgm:t>
        <a:bodyPr/>
        <a:lstStyle/>
        <a:p>
          <a:r>
            <a:rPr lang="en-US" dirty="0"/>
            <a:t>Feature Extraction</a:t>
          </a:r>
          <a:endParaRPr lang="en-IN" dirty="0"/>
        </a:p>
      </dgm:t>
    </dgm:pt>
    <dgm:pt modelId="{52368BF2-B79E-429E-96A9-46BF2784DF5F}" type="parTrans" cxnId="{45C929F3-2BA0-4A71-942D-C746467A3CBD}">
      <dgm:prSet/>
      <dgm:spPr/>
      <dgm:t>
        <a:bodyPr/>
        <a:lstStyle/>
        <a:p>
          <a:endParaRPr lang="en-IN"/>
        </a:p>
      </dgm:t>
    </dgm:pt>
    <dgm:pt modelId="{76330E0D-85A4-49AC-B662-3B21BF4F19F5}" type="sibTrans" cxnId="{45C929F3-2BA0-4A71-942D-C746467A3CBD}">
      <dgm:prSet/>
      <dgm:spPr/>
      <dgm:t>
        <a:bodyPr/>
        <a:lstStyle/>
        <a:p>
          <a:endParaRPr lang="en-IN"/>
        </a:p>
      </dgm:t>
    </dgm:pt>
    <dgm:pt modelId="{27BDA1BA-26A9-4D8B-A1D6-F03EE254F338}">
      <dgm:prSet phldrT="[Text]"/>
      <dgm:spPr/>
      <dgm:t>
        <a:bodyPr/>
        <a:lstStyle/>
        <a:p>
          <a:r>
            <a:rPr lang="en-US" dirty="0"/>
            <a:t>Feature</a:t>
          </a:r>
        </a:p>
        <a:p>
          <a:r>
            <a:rPr lang="en-US" dirty="0"/>
            <a:t>Selection</a:t>
          </a:r>
          <a:endParaRPr lang="en-IN" dirty="0"/>
        </a:p>
      </dgm:t>
    </dgm:pt>
    <dgm:pt modelId="{5610591B-39C1-4C29-985A-D5F43D9242D2}" type="parTrans" cxnId="{6D6F337D-3A90-433B-849F-31A699B866A3}">
      <dgm:prSet/>
      <dgm:spPr/>
      <dgm:t>
        <a:bodyPr/>
        <a:lstStyle/>
        <a:p>
          <a:endParaRPr lang="en-IN"/>
        </a:p>
      </dgm:t>
    </dgm:pt>
    <dgm:pt modelId="{4B00D3B4-1572-488F-9886-D2E04310686E}" type="sibTrans" cxnId="{6D6F337D-3A90-433B-849F-31A699B866A3}">
      <dgm:prSet/>
      <dgm:spPr/>
      <dgm:t>
        <a:bodyPr/>
        <a:lstStyle/>
        <a:p>
          <a:endParaRPr lang="en-IN"/>
        </a:p>
      </dgm:t>
    </dgm:pt>
    <dgm:pt modelId="{BC3C23E6-7D96-4D36-963F-4CF3843E9AE3}">
      <dgm:prSet phldrT="[Text]"/>
      <dgm:spPr/>
      <dgm:t>
        <a:bodyPr/>
        <a:lstStyle/>
        <a:p>
          <a:r>
            <a:rPr lang="en-US" dirty="0"/>
            <a:t>Component / Factor based</a:t>
          </a:r>
          <a:endParaRPr lang="en-IN" dirty="0"/>
        </a:p>
      </dgm:t>
    </dgm:pt>
    <dgm:pt modelId="{45719F8F-8C47-4319-8BFF-D2E8621500E2}" type="parTrans" cxnId="{527CBA3C-FBFE-430A-9512-2AD77932F606}">
      <dgm:prSet/>
      <dgm:spPr/>
      <dgm:t>
        <a:bodyPr/>
        <a:lstStyle/>
        <a:p>
          <a:endParaRPr lang="en-IN"/>
        </a:p>
      </dgm:t>
    </dgm:pt>
    <dgm:pt modelId="{360B75E2-7669-41F9-8D06-0B6ABA5485B6}" type="sibTrans" cxnId="{527CBA3C-FBFE-430A-9512-2AD77932F606}">
      <dgm:prSet/>
      <dgm:spPr/>
      <dgm:t>
        <a:bodyPr/>
        <a:lstStyle/>
        <a:p>
          <a:endParaRPr lang="en-IN"/>
        </a:p>
      </dgm:t>
    </dgm:pt>
    <dgm:pt modelId="{12094D44-9593-4301-8CBF-5BC962C56F0C}">
      <dgm:prSet phldrT="[Text]"/>
      <dgm:spPr/>
      <dgm:t>
        <a:bodyPr/>
        <a:lstStyle/>
        <a:p>
          <a:r>
            <a:rPr lang="en-US" dirty="0"/>
            <a:t>PCA | SVD…</a:t>
          </a:r>
          <a:endParaRPr lang="en-IN" dirty="0"/>
        </a:p>
      </dgm:t>
    </dgm:pt>
    <dgm:pt modelId="{4BA18798-9DC6-4B80-9309-8B7509AC679A}" type="parTrans" cxnId="{C71AEC4A-C560-47D5-8789-2DE2C845B260}">
      <dgm:prSet/>
      <dgm:spPr/>
      <dgm:t>
        <a:bodyPr/>
        <a:lstStyle/>
        <a:p>
          <a:endParaRPr lang="en-IN"/>
        </a:p>
      </dgm:t>
    </dgm:pt>
    <dgm:pt modelId="{F5A3C237-8910-49D1-9B02-4D31A7DC7F71}" type="sibTrans" cxnId="{C71AEC4A-C560-47D5-8789-2DE2C845B260}">
      <dgm:prSet/>
      <dgm:spPr/>
      <dgm:t>
        <a:bodyPr/>
        <a:lstStyle/>
        <a:p>
          <a:endParaRPr lang="en-IN"/>
        </a:p>
      </dgm:t>
    </dgm:pt>
    <dgm:pt modelId="{C84738FE-8CAC-4106-8B6B-43AAA11AF944}">
      <dgm:prSet phldrT="[Text]"/>
      <dgm:spPr/>
      <dgm:t>
        <a:bodyPr/>
        <a:lstStyle/>
        <a:p>
          <a:r>
            <a:rPr lang="en-US"/>
            <a:t>Projection Based</a:t>
          </a:r>
          <a:endParaRPr lang="en-IN" dirty="0"/>
        </a:p>
      </dgm:t>
    </dgm:pt>
    <dgm:pt modelId="{9C573A16-CECD-48DC-ABA2-E40B4765DCA0}" type="parTrans" cxnId="{1A76D5E8-B765-487A-820C-6DDF3EFAEBB9}">
      <dgm:prSet/>
      <dgm:spPr/>
      <dgm:t>
        <a:bodyPr/>
        <a:lstStyle/>
        <a:p>
          <a:endParaRPr lang="en-IN"/>
        </a:p>
      </dgm:t>
    </dgm:pt>
    <dgm:pt modelId="{ADFC2303-61B2-40DE-B856-DCF516A391D7}" type="sibTrans" cxnId="{1A76D5E8-B765-487A-820C-6DDF3EFAEBB9}">
      <dgm:prSet/>
      <dgm:spPr/>
      <dgm:t>
        <a:bodyPr/>
        <a:lstStyle/>
        <a:p>
          <a:endParaRPr lang="en-IN"/>
        </a:p>
      </dgm:t>
    </dgm:pt>
    <dgm:pt modelId="{6A45CE32-1AC6-4C0A-A146-20BDCD9BDC79}">
      <dgm:prSet phldrT="[Text]"/>
      <dgm:spPr/>
      <dgm:t>
        <a:bodyPr/>
        <a:lstStyle/>
        <a:p>
          <a:r>
            <a:rPr lang="en-US" dirty="0"/>
            <a:t>t-SNE | UMAP | MDS…</a:t>
          </a:r>
          <a:endParaRPr lang="en-IN" dirty="0"/>
        </a:p>
      </dgm:t>
    </dgm:pt>
    <dgm:pt modelId="{99C4B544-940F-4346-935F-49FA72454DEE}" type="parTrans" cxnId="{4EE48ABA-EABA-4947-95A9-9562BC6BE570}">
      <dgm:prSet/>
      <dgm:spPr/>
      <dgm:t>
        <a:bodyPr/>
        <a:lstStyle/>
        <a:p>
          <a:endParaRPr lang="en-IN"/>
        </a:p>
      </dgm:t>
    </dgm:pt>
    <dgm:pt modelId="{DE947EBF-B728-4FC5-979E-FA58ACB6B2B9}" type="sibTrans" cxnId="{4EE48ABA-EABA-4947-95A9-9562BC6BE570}">
      <dgm:prSet/>
      <dgm:spPr/>
      <dgm:t>
        <a:bodyPr/>
        <a:lstStyle/>
        <a:p>
          <a:endParaRPr lang="en-IN"/>
        </a:p>
      </dgm:t>
    </dgm:pt>
    <dgm:pt modelId="{62F4C4D1-44C1-45EF-A1B0-69238C05AB8D}">
      <dgm:prSet phldrT="[Text]"/>
      <dgm:spPr/>
      <dgm:t>
        <a:bodyPr/>
        <a:lstStyle/>
        <a:p>
          <a:r>
            <a:rPr lang="en-US" dirty="0"/>
            <a:t>Dimensionality Reduction (Feature Treatment)</a:t>
          </a:r>
          <a:endParaRPr lang="en-IN" dirty="0"/>
        </a:p>
      </dgm:t>
    </dgm:pt>
    <dgm:pt modelId="{8628B28F-88B2-49C6-B09D-D7F8BB93FA12}" type="sibTrans" cxnId="{ED2AB234-C9EB-4AA5-9067-C35CC73C5BA0}">
      <dgm:prSet/>
      <dgm:spPr/>
      <dgm:t>
        <a:bodyPr/>
        <a:lstStyle/>
        <a:p>
          <a:endParaRPr lang="en-IN"/>
        </a:p>
      </dgm:t>
    </dgm:pt>
    <dgm:pt modelId="{40CE2578-D118-4072-8283-0FA6FB2FD126}" type="parTrans" cxnId="{ED2AB234-C9EB-4AA5-9067-C35CC73C5BA0}">
      <dgm:prSet/>
      <dgm:spPr/>
      <dgm:t>
        <a:bodyPr/>
        <a:lstStyle/>
        <a:p>
          <a:endParaRPr lang="en-IN"/>
        </a:p>
      </dgm:t>
    </dgm:pt>
    <dgm:pt modelId="{04A1D6B4-48D0-4FBD-9960-05101A12D068}">
      <dgm:prSet phldrT="[Text]"/>
      <dgm:spPr/>
      <dgm:t>
        <a:bodyPr/>
        <a:lstStyle/>
        <a:p>
          <a:r>
            <a:rPr lang="en-US" dirty="0"/>
            <a:t>Feature Elimination</a:t>
          </a:r>
          <a:endParaRPr lang="en-IN" dirty="0"/>
        </a:p>
      </dgm:t>
    </dgm:pt>
    <dgm:pt modelId="{6EB14455-BF32-4FA9-A8F9-8BB4DA4B391A}" type="parTrans" cxnId="{2070E6C1-D64D-403A-B7F2-FCACAD7C526B}">
      <dgm:prSet/>
      <dgm:spPr/>
      <dgm:t>
        <a:bodyPr/>
        <a:lstStyle/>
        <a:p>
          <a:endParaRPr lang="en-IN"/>
        </a:p>
      </dgm:t>
    </dgm:pt>
    <dgm:pt modelId="{CDAFC7EC-2C77-444D-8C48-95E015010057}" type="sibTrans" cxnId="{2070E6C1-D64D-403A-B7F2-FCACAD7C526B}">
      <dgm:prSet/>
      <dgm:spPr/>
      <dgm:t>
        <a:bodyPr/>
        <a:lstStyle/>
        <a:p>
          <a:endParaRPr lang="en-IN"/>
        </a:p>
      </dgm:t>
    </dgm:pt>
    <dgm:pt modelId="{5171E069-1FC9-4E13-857B-AF3C03597F88}">
      <dgm:prSet phldrT="[Text]"/>
      <dgm:spPr/>
      <dgm:t>
        <a:bodyPr/>
        <a:lstStyle/>
        <a:p>
          <a:r>
            <a:rPr lang="en-US" dirty="0"/>
            <a:t>Recursive Feature Elimination |  Filters</a:t>
          </a:r>
          <a:endParaRPr lang="en-IN" dirty="0"/>
        </a:p>
      </dgm:t>
    </dgm:pt>
    <dgm:pt modelId="{995DB688-836E-47AB-8637-117BFD066F1C}" type="parTrans" cxnId="{7FC194D3-3138-4EE6-8E90-92D2BCF53FE7}">
      <dgm:prSet/>
      <dgm:spPr/>
      <dgm:t>
        <a:bodyPr/>
        <a:lstStyle/>
        <a:p>
          <a:endParaRPr lang="en-IN"/>
        </a:p>
      </dgm:t>
    </dgm:pt>
    <dgm:pt modelId="{1962110A-718E-4E22-B85C-2FD24294B5F7}" type="sibTrans" cxnId="{7FC194D3-3138-4EE6-8E90-92D2BCF53FE7}">
      <dgm:prSet/>
      <dgm:spPr/>
      <dgm:t>
        <a:bodyPr/>
        <a:lstStyle/>
        <a:p>
          <a:endParaRPr lang="en-IN"/>
        </a:p>
      </dgm:t>
    </dgm:pt>
    <dgm:pt modelId="{7304E654-5F5F-421C-9D8D-FBD49AC43921}">
      <dgm:prSet phldrT="[Text]"/>
      <dgm:spPr/>
      <dgm:t>
        <a:bodyPr/>
        <a:lstStyle/>
        <a:p>
          <a:r>
            <a:rPr lang="en-US" dirty="0"/>
            <a:t>Supervised</a:t>
          </a:r>
          <a:endParaRPr lang="en-IN" dirty="0"/>
        </a:p>
      </dgm:t>
    </dgm:pt>
    <dgm:pt modelId="{6C5334EA-AA2F-4087-A998-1827BE258ADB}" type="parTrans" cxnId="{B684662C-63FE-4437-B4FF-7F9E59A601F7}">
      <dgm:prSet/>
      <dgm:spPr/>
      <dgm:t>
        <a:bodyPr/>
        <a:lstStyle/>
        <a:p>
          <a:endParaRPr lang="en-IN"/>
        </a:p>
      </dgm:t>
    </dgm:pt>
    <dgm:pt modelId="{4F01E02D-9709-47F2-855E-A61059A50BC5}" type="sibTrans" cxnId="{B684662C-63FE-4437-B4FF-7F9E59A601F7}">
      <dgm:prSet/>
      <dgm:spPr/>
      <dgm:t>
        <a:bodyPr/>
        <a:lstStyle/>
        <a:p>
          <a:endParaRPr lang="en-IN"/>
        </a:p>
      </dgm:t>
    </dgm:pt>
    <dgm:pt modelId="{760DE4AC-1577-497C-B5C6-59B457E5992C}">
      <dgm:prSet phldrT="[Text]"/>
      <dgm:spPr/>
      <dgm:t>
        <a:bodyPr/>
        <a:lstStyle/>
        <a:p>
          <a:r>
            <a:rPr lang="en-US" dirty="0"/>
            <a:t>Unsupervised</a:t>
          </a:r>
          <a:endParaRPr lang="en-IN" dirty="0"/>
        </a:p>
      </dgm:t>
    </dgm:pt>
    <dgm:pt modelId="{A8BD8810-04D2-4DF6-8B03-3BDF0255001F}" type="parTrans" cxnId="{B93B432E-C9D5-4DFB-8AF1-5E888344F6B2}">
      <dgm:prSet/>
      <dgm:spPr/>
      <dgm:t>
        <a:bodyPr/>
        <a:lstStyle/>
        <a:p>
          <a:endParaRPr lang="en-IN"/>
        </a:p>
      </dgm:t>
    </dgm:pt>
    <dgm:pt modelId="{E2D326C9-7866-4DB3-B330-3BFD43517995}" type="sibTrans" cxnId="{B93B432E-C9D5-4DFB-8AF1-5E888344F6B2}">
      <dgm:prSet/>
      <dgm:spPr/>
      <dgm:t>
        <a:bodyPr/>
        <a:lstStyle/>
        <a:p>
          <a:endParaRPr lang="en-IN"/>
        </a:p>
      </dgm:t>
    </dgm:pt>
    <dgm:pt modelId="{EA54BA61-F0DD-4A90-867E-E8259D3B5A81}">
      <dgm:prSet phldrT="[Text]"/>
      <dgm:spPr/>
      <dgm:t>
        <a:bodyPr/>
        <a:lstStyle/>
        <a:p>
          <a:r>
            <a:rPr lang="en-US" dirty="0"/>
            <a:t>LDA</a:t>
          </a:r>
          <a:endParaRPr lang="en-IN" dirty="0"/>
        </a:p>
      </dgm:t>
    </dgm:pt>
    <dgm:pt modelId="{AFFFE156-158D-4B14-947E-AF44E03CE4EF}" type="parTrans" cxnId="{ACFF89D7-9859-4167-944C-AF5B0BE6DB57}">
      <dgm:prSet/>
      <dgm:spPr/>
      <dgm:t>
        <a:bodyPr/>
        <a:lstStyle/>
        <a:p>
          <a:endParaRPr lang="en-IN"/>
        </a:p>
      </dgm:t>
    </dgm:pt>
    <dgm:pt modelId="{EB827FE6-3ED0-453F-8154-A2B6DCCDCE7A}" type="sibTrans" cxnId="{ACFF89D7-9859-4167-944C-AF5B0BE6DB57}">
      <dgm:prSet/>
      <dgm:spPr/>
      <dgm:t>
        <a:bodyPr/>
        <a:lstStyle/>
        <a:p>
          <a:endParaRPr lang="en-IN"/>
        </a:p>
      </dgm:t>
    </dgm:pt>
    <dgm:pt modelId="{50ED58E6-8972-4376-A23E-CEDA378C75C7}" type="pres">
      <dgm:prSet presAssocID="{5F6EFDBD-A53F-4C9F-B49C-C1702484457C}" presName="diagram" presStyleCnt="0">
        <dgm:presLayoutVars>
          <dgm:chPref val="1"/>
          <dgm:dir/>
          <dgm:animOne val="branch"/>
          <dgm:animLvl val="lvl"/>
          <dgm:resizeHandles val="exact"/>
        </dgm:presLayoutVars>
      </dgm:prSet>
      <dgm:spPr/>
    </dgm:pt>
    <dgm:pt modelId="{775AF550-3CC2-49C6-A433-A0221537E7CD}" type="pres">
      <dgm:prSet presAssocID="{62F4C4D1-44C1-45EF-A1B0-69238C05AB8D}" presName="root1" presStyleCnt="0"/>
      <dgm:spPr/>
    </dgm:pt>
    <dgm:pt modelId="{5C38C0E3-C0D2-400E-B754-EBDA96C61E73}" type="pres">
      <dgm:prSet presAssocID="{62F4C4D1-44C1-45EF-A1B0-69238C05AB8D}" presName="LevelOneTextNode" presStyleLbl="node0" presStyleIdx="0" presStyleCnt="1">
        <dgm:presLayoutVars>
          <dgm:chPref val="3"/>
        </dgm:presLayoutVars>
      </dgm:prSet>
      <dgm:spPr/>
    </dgm:pt>
    <dgm:pt modelId="{C1C1B6E9-2742-4566-9633-4EBF923D9DD4}" type="pres">
      <dgm:prSet presAssocID="{62F4C4D1-44C1-45EF-A1B0-69238C05AB8D}" presName="level2hierChild" presStyleCnt="0"/>
      <dgm:spPr/>
    </dgm:pt>
    <dgm:pt modelId="{F4D853AF-A60F-4EF3-81BB-E78A653DBF55}" type="pres">
      <dgm:prSet presAssocID="{52368BF2-B79E-429E-96A9-46BF2784DF5F}" presName="conn2-1" presStyleLbl="parChTrans1D2" presStyleIdx="0" presStyleCnt="2"/>
      <dgm:spPr/>
    </dgm:pt>
    <dgm:pt modelId="{385C38FE-DAED-4B9E-BA77-410CF336ADEE}" type="pres">
      <dgm:prSet presAssocID="{52368BF2-B79E-429E-96A9-46BF2784DF5F}" presName="connTx" presStyleLbl="parChTrans1D2" presStyleIdx="0" presStyleCnt="2"/>
      <dgm:spPr/>
    </dgm:pt>
    <dgm:pt modelId="{67FBDE01-927A-452A-80B1-EEBD2B466540}" type="pres">
      <dgm:prSet presAssocID="{6CCDD5E3-F504-47C5-8EED-1563B03E5995}" presName="root2" presStyleCnt="0"/>
      <dgm:spPr/>
    </dgm:pt>
    <dgm:pt modelId="{F57BFEDA-0DCE-42B4-8A9E-2246BE381DBF}" type="pres">
      <dgm:prSet presAssocID="{6CCDD5E3-F504-47C5-8EED-1563B03E5995}" presName="LevelTwoTextNode" presStyleLbl="node2" presStyleIdx="0" presStyleCnt="2">
        <dgm:presLayoutVars>
          <dgm:chPref val="3"/>
        </dgm:presLayoutVars>
      </dgm:prSet>
      <dgm:spPr/>
    </dgm:pt>
    <dgm:pt modelId="{BD89F72F-AD23-43D2-BA8A-0FEBD35EED19}" type="pres">
      <dgm:prSet presAssocID="{6CCDD5E3-F504-47C5-8EED-1563B03E5995}" presName="level3hierChild" presStyleCnt="0"/>
      <dgm:spPr/>
    </dgm:pt>
    <dgm:pt modelId="{BC5EC154-FADD-4678-8682-3CB05AC8D847}" type="pres">
      <dgm:prSet presAssocID="{45719F8F-8C47-4319-8BFF-D2E8621500E2}" presName="conn2-1" presStyleLbl="parChTrans1D3" presStyleIdx="0" presStyleCnt="3"/>
      <dgm:spPr/>
    </dgm:pt>
    <dgm:pt modelId="{E645609B-5F3A-4F97-9DAB-852F4D10A24B}" type="pres">
      <dgm:prSet presAssocID="{45719F8F-8C47-4319-8BFF-D2E8621500E2}" presName="connTx" presStyleLbl="parChTrans1D3" presStyleIdx="0" presStyleCnt="3"/>
      <dgm:spPr/>
    </dgm:pt>
    <dgm:pt modelId="{3F9F3AD6-5405-4D8B-A5C6-96726BB09160}" type="pres">
      <dgm:prSet presAssocID="{BC3C23E6-7D96-4D36-963F-4CF3843E9AE3}" presName="root2" presStyleCnt="0"/>
      <dgm:spPr/>
    </dgm:pt>
    <dgm:pt modelId="{244A79AA-BA83-447E-BA17-3D5E7FE73679}" type="pres">
      <dgm:prSet presAssocID="{BC3C23E6-7D96-4D36-963F-4CF3843E9AE3}" presName="LevelTwoTextNode" presStyleLbl="node3" presStyleIdx="0" presStyleCnt="3">
        <dgm:presLayoutVars>
          <dgm:chPref val="3"/>
        </dgm:presLayoutVars>
      </dgm:prSet>
      <dgm:spPr/>
    </dgm:pt>
    <dgm:pt modelId="{D4287097-2BB4-42B6-ADEA-530E09C429E4}" type="pres">
      <dgm:prSet presAssocID="{BC3C23E6-7D96-4D36-963F-4CF3843E9AE3}" presName="level3hierChild" presStyleCnt="0"/>
      <dgm:spPr/>
    </dgm:pt>
    <dgm:pt modelId="{3B221DE4-159A-4737-A078-8451BDBEAA89}" type="pres">
      <dgm:prSet presAssocID="{6C5334EA-AA2F-4087-A998-1827BE258ADB}" presName="conn2-1" presStyleLbl="parChTrans1D4" presStyleIdx="0" presStyleCnt="6"/>
      <dgm:spPr/>
    </dgm:pt>
    <dgm:pt modelId="{0F35881C-2067-406E-956A-894243B502FD}" type="pres">
      <dgm:prSet presAssocID="{6C5334EA-AA2F-4087-A998-1827BE258ADB}" presName="connTx" presStyleLbl="parChTrans1D4" presStyleIdx="0" presStyleCnt="6"/>
      <dgm:spPr/>
    </dgm:pt>
    <dgm:pt modelId="{13BB9BFD-50D7-44AC-BE36-3EE4329FEF43}" type="pres">
      <dgm:prSet presAssocID="{7304E654-5F5F-421C-9D8D-FBD49AC43921}" presName="root2" presStyleCnt="0"/>
      <dgm:spPr/>
    </dgm:pt>
    <dgm:pt modelId="{F02721E0-35AE-4813-B777-75E57BF5234E}" type="pres">
      <dgm:prSet presAssocID="{7304E654-5F5F-421C-9D8D-FBD49AC43921}" presName="LevelTwoTextNode" presStyleLbl="node4" presStyleIdx="0" presStyleCnt="6">
        <dgm:presLayoutVars>
          <dgm:chPref val="3"/>
        </dgm:presLayoutVars>
      </dgm:prSet>
      <dgm:spPr/>
    </dgm:pt>
    <dgm:pt modelId="{E4D0ACAF-DC42-4A35-AC37-8BDBEA11518C}" type="pres">
      <dgm:prSet presAssocID="{7304E654-5F5F-421C-9D8D-FBD49AC43921}" presName="level3hierChild" presStyleCnt="0"/>
      <dgm:spPr/>
    </dgm:pt>
    <dgm:pt modelId="{5809F6E3-0041-41C7-8A53-AE3F386A5A59}" type="pres">
      <dgm:prSet presAssocID="{AFFFE156-158D-4B14-947E-AF44E03CE4EF}" presName="conn2-1" presStyleLbl="parChTrans1D4" presStyleIdx="1" presStyleCnt="6"/>
      <dgm:spPr/>
    </dgm:pt>
    <dgm:pt modelId="{0C0DD363-0798-4933-A41B-0E2E21B791A7}" type="pres">
      <dgm:prSet presAssocID="{AFFFE156-158D-4B14-947E-AF44E03CE4EF}" presName="connTx" presStyleLbl="parChTrans1D4" presStyleIdx="1" presStyleCnt="6"/>
      <dgm:spPr/>
    </dgm:pt>
    <dgm:pt modelId="{9C872E56-8928-476F-BF15-9FD4C5ED2555}" type="pres">
      <dgm:prSet presAssocID="{EA54BA61-F0DD-4A90-867E-E8259D3B5A81}" presName="root2" presStyleCnt="0"/>
      <dgm:spPr/>
    </dgm:pt>
    <dgm:pt modelId="{79A9EB2F-B8B0-4F5A-BEB8-DF7C37BD77E9}" type="pres">
      <dgm:prSet presAssocID="{EA54BA61-F0DD-4A90-867E-E8259D3B5A81}" presName="LevelTwoTextNode" presStyleLbl="node4" presStyleIdx="1" presStyleCnt="6">
        <dgm:presLayoutVars>
          <dgm:chPref val="3"/>
        </dgm:presLayoutVars>
      </dgm:prSet>
      <dgm:spPr/>
    </dgm:pt>
    <dgm:pt modelId="{A5958691-782E-4468-B3F9-6A5D1484C325}" type="pres">
      <dgm:prSet presAssocID="{EA54BA61-F0DD-4A90-867E-E8259D3B5A81}" presName="level3hierChild" presStyleCnt="0"/>
      <dgm:spPr/>
    </dgm:pt>
    <dgm:pt modelId="{D64BA77D-8926-4961-B1D6-76C9117E14A2}" type="pres">
      <dgm:prSet presAssocID="{A8BD8810-04D2-4DF6-8B03-3BDF0255001F}" presName="conn2-1" presStyleLbl="parChTrans1D4" presStyleIdx="2" presStyleCnt="6"/>
      <dgm:spPr/>
    </dgm:pt>
    <dgm:pt modelId="{8E203F9D-FD13-49AB-879D-F009E6F0F17D}" type="pres">
      <dgm:prSet presAssocID="{A8BD8810-04D2-4DF6-8B03-3BDF0255001F}" presName="connTx" presStyleLbl="parChTrans1D4" presStyleIdx="2" presStyleCnt="6"/>
      <dgm:spPr/>
    </dgm:pt>
    <dgm:pt modelId="{00406F63-3CD4-489B-AAA2-EF94D3055D5E}" type="pres">
      <dgm:prSet presAssocID="{760DE4AC-1577-497C-B5C6-59B457E5992C}" presName="root2" presStyleCnt="0"/>
      <dgm:spPr/>
    </dgm:pt>
    <dgm:pt modelId="{1B51023B-B4A7-4807-873E-C070AA674417}" type="pres">
      <dgm:prSet presAssocID="{760DE4AC-1577-497C-B5C6-59B457E5992C}" presName="LevelTwoTextNode" presStyleLbl="node4" presStyleIdx="2" presStyleCnt="6">
        <dgm:presLayoutVars>
          <dgm:chPref val="3"/>
        </dgm:presLayoutVars>
      </dgm:prSet>
      <dgm:spPr/>
    </dgm:pt>
    <dgm:pt modelId="{C18493FA-2D80-4CF3-B562-A6D8710418D8}" type="pres">
      <dgm:prSet presAssocID="{760DE4AC-1577-497C-B5C6-59B457E5992C}" presName="level3hierChild" presStyleCnt="0"/>
      <dgm:spPr/>
    </dgm:pt>
    <dgm:pt modelId="{99083E37-DA3D-45EA-91B3-F54F8D8DA3AB}" type="pres">
      <dgm:prSet presAssocID="{4BA18798-9DC6-4B80-9309-8B7509AC679A}" presName="conn2-1" presStyleLbl="parChTrans1D4" presStyleIdx="3" presStyleCnt="6"/>
      <dgm:spPr/>
    </dgm:pt>
    <dgm:pt modelId="{FD0EDCC2-5C4D-456E-82C8-05979B4FF021}" type="pres">
      <dgm:prSet presAssocID="{4BA18798-9DC6-4B80-9309-8B7509AC679A}" presName="connTx" presStyleLbl="parChTrans1D4" presStyleIdx="3" presStyleCnt="6"/>
      <dgm:spPr/>
    </dgm:pt>
    <dgm:pt modelId="{BB576B1F-7C35-433E-9E89-44DD4EA16EBF}" type="pres">
      <dgm:prSet presAssocID="{12094D44-9593-4301-8CBF-5BC962C56F0C}" presName="root2" presStyleCnt="0"/>
      <dgm:spPr/>
    </dgm:pt>
    <dgm:pt modelId="{2EA409A6-ECBD-4F37-B481-C18D5F90F721}" type="pres">
      <dgm:prSet presAssocID="{12094D44-9593-4301-8CBF-5BC962C56F0C}" presName="LevelTwoTextNode" presStyleLbl="node4" presStyleIdx="3" presStyleCnt="6">
        <dgm:presLayoutVars>
          <dgm:chPref val="3"/>
        </dgm:presLayoutVars>
      </dgm:prSet>
      <dgm:spPr/>
    </dgm:pt>
    <dgm:pt modelId="{F1DDA1B2-1FFA-43C8-8AA1-6DAFF9B1A83C}" type="pres">
      <dgm:prSet presAssocID="{12094D44-9593-4301-8CBF-5BC962C56F0C}" presName="level3hierChild" presStyleCnt="0"/>
      <dgm:spPr/>
    </dgm:pt>
    <dgm:pt modelId="{FBFACD08-3884-4ABD-8B03-4471CC25DF94}" type="pres">
      <dgm:prSet presAssocID="{9C573A16-CECD-48DC-ABA2-E40B4765DCA0}" presName="conn2-1" presStyleLbl="parChTrans1D3" presStyleIdx="1" presStyleCnt="3"/>
      <dgm:spPr/>
    </dgm:pt>
    <dgm:pt modelId="{6E30A8AD-3CE6-4B73-9F6F-5A6A39A0F49A}" type="pres">
      <dgm:prSet presAssocID="{9C573A16-CECD-48DC-ABA2-E40B4765DCA0}" presName="connTx" presStyleLbl="parChTrans1D3" presStyleIdx="1" presStyleCnt="3"/>
      <dgm:spPr/>
    </dgm:pt>
    <dgm:pt modelId="{62D2BD73-3A65-437E-8721-41DCF32CA9EF}" type="pres">
      <dgm:prSet presAssocID="{C84738FE-8CAC-4106-8B6B-43AAA11AF944}" presName="root2" presStyleCnt="0"/>
      <dgm:spPr/>
    </dgm:pt>
    <dgm:pt modelId="{BCF8500A-BEA5-49F6-BA7D-C83523B70D2B}" type="pres">
      <dgm:prSet presAssocID="{C84738FE-8CAC-4106-8B6B-43AAA11AF944}" presName="LevelTwoTextNode" presStyleLbl="node3" presStyleIdx="1" presStyleCnt="3">
        <dgm:presLayoutVars>
          <dgm:chPref val="3"/>
        </dgm:presLayoutVars>
      </dgm:prSet>
      <dgm:spPr/>
    </dgm:pt>
    <dgm:pt modelId="{D9BB285B-1783-4A9B-A48B-2C6245FDAD23}" type="pres">
      <dgm:prSet presAssocID="{C84738FE-8CAC-4106-8B6B-43AAA11AF944}" presName="level3hierChild" presStyleCnt="0"/>
      <dgm:spPr/>
    </dgm:pt>
    <dgm:pt modelId="{F0E8475B-8569-4814-AE84-C964411EEE17}" type="pres">
      <dgm:prSet presAssocID="{99C4B544-940F-4346-935F-49FA72454DEE}" presName="conn2-1" presStyleLbl="parChTrans1D4" presStyleIdx="4" presStyleCnt="6"/>
      <dgm:spPr/>
    </dgm:pt>
    <dgm:pt modelId="{B1DA0FD7-371A-4933-936A-EB88E14606CE}" type="pres">
      <dgm:prSet presAssocID="{99C4B544-940F-4346-935F-49FA72454DEE}" presName="connTx" presStyleLbl="parChTrans1D4" presStyleIdx="4" presStyleCnt="6"/>
      <dgm:spPr/>
    </dgm:pt>
    <dgm:pt modelId="{0ABDB6BD-C528-4B2B-B27D-807A43BA4EE9}" type="pres">
      <dgm:prSet presAssocID="{6A45CE32-1AC6-4C0A-A146-20BDCD9BDC79}" presName="root2" presStyleCnt="0"/>
      <dgm:spPr/>
    </dgm:pt>
    <dgm:pt modelId="{24831F74-6812-40F4-97BC-0417BE480D2D}" type="pres">
      <dgm:prSet presAssocID="{6A45CE32-1AC6-4C0A-A146-20BDCD9BDC79}" presName="LevelTwoTextNode" presStyleLbl="node4" presStyleIdx="4" presStyleCnt="6">
        <dgm:presLayoutVars>
          <dgm:chPref val="3"/>
        </dgm:presLayoutVars>
      </dgm:prSet>
      <dgm:spPr/>
    </dgm:pt>
    <dgm:pt modelId="{16448622-FBBC-41A0-9895-4DE3DD431215}" type="pres">
      <dgm:prSet presAssocID="{6A45CE32-1AC6-4C0A-A146-20BDCD9BDC79}" presName="level3hierChild" presStyleCnt="0"/>
      <dgm:spPr/>
    </dgm:pt>
    <dgm:pt modelId="{5C08462A-87CE-4197-B0B0-0E1FF496FF67}" type="pres">
      <dgm:prSet presAssocID="{5610591B-39C1-4C29-985A-D5F43D9242D2}" presName="conn2-1" presStyleLbl="parChTrans1D2" presStyleIdx="1" presStyleCnt="2"/>
      <dgm:spPr/>
    </dgm:pt>
    <dgm:pt modelId="{FF6617B8-92B8-4DAA-87D8-BA30C74414C5}" type="pres">
      <dgm:prSet presAssocID="{5610591B-39C1-4C29-985A-D5F43D9242D2}" presName="connTx" presStyleLbl="parChTrans1D2" presStyleIdx="1" presStyleCnt="2"/>
      <dgm:spPr/>
    </dgm:pt>
    <dgm:pt modelId="{B66DFA55-E32E-4B9C-96DF-7C8965377283}" type="pres">
      <dgm:prSet presAssocID="{27BDA1BA-26A9-4D8B-A1D6-F03EE254F338}" presName="root2" presStyleCnt="0"/>
      <dgm:spPr/>
    </dgm:pt>
    <dgm:pt modelId="{566069C1-132D-4D16-A632-C7FD4774F3B8}" type="pres">
      <dgm:prSet presAssocID="{27BDA1BA-26A9-4D8B-A1D6-F03EE254F338}" presName="LevelTwoTextNode" presStyleLbl="node2" presStyleIdx="1" presStyleCnt="2">
        <dgm:presLayoutVars>
          <dgm:chPref val="3"/>
        </dgm:presLayoutVars>
      </dgm:prSet>
      <dgm:spPr/>
    </dgm:pt>
    <dgm:pt modelId="{F1C1DA19-BCD1-41EC-BB5E-331A469B539B}" type="pres">
      <dgm:prSet presAssocID="{27BDA1BA-26A9-4D8B-A1D6-F03EE254F338}" presName="level3hierChild" presStyleCnt="0"/>
      <dgm:spPr/>
    </dgm:pt>
    <dgm:pt modelId="{BB99AB04-13E2-42C3-90CD-27EE44799EF2}" type="pres">
      <dgm:prSet presAssocID="{6EB14455-BF32-4FA9-A8F9-8BB4DA4B391A}" presName="conn2-1" presStyleLbl="parChTrans1D3" presStyleIdx="2" presStyleCnt="3"/>
      <dgm:spPr/>
    </dgm:pt>
    <dgm:pt modelId="{0D805196-6151-4572-8A4E-EEAB64C15ADE}" type="pres">
      <dgm:prSet presAssocID="{6EB14455-BF32-4FA9-A8F9-8BB4DA4B391A}" presName="connTx" presStyleLbl="parChTrans1D3" presStyleIdx="2" presStyleCnt="3"/>
      <dgm:spPr/>
    </dgm:pt>
    <dgm:pt modelId="{319EF318-2C21-4FC3-9875-18F8FD376F83}" type="pres">
      <dgm:prSet presAssocID="{04A1D6B4-48D0-4FBD-9960-05101A12D068}" presName="root2" presStyleCnt="0"/>
      <dgm:spPr/>
    </dgm:pt>
    <dgm:pt modelId="{D48F3361-C5B2-47FE-BC4F-3E6A76C6F4DE}" type="pres">
      <dgm:prSet presAssocID="{04A1D6B4-48D0-4FBD-9960-05101A12D068}" presName="LevelTwoTextNode" presStyleLbl="node3" presStyleIdx="2" presStyleCnt="3">
        <dgm:presLayoutVars>
          <dgm:chPref val="3"/>
        </dgm:presLayoutVars>
      </dgm:prSet>
      <dgm:spPr/>
    </dgm:pt>
    <dgm:pt modelId="{B40F14E4-9993-4E77-9551-6E29EF490522}" type="pres">
      <dgm:prSet presAssocID="{04A1D6B4-48D0-4FBD-9960-05101A12D068}" presName="level3hierChild" presStyleCnt="0"/>
      <dgm:spPr/>
    </dgm:pt>
    <dgm:pt modelId="{9D7F9B11-FA5B-4E70-B875-C508A83A1E93}" type="pres">
      <dgm:prSet presAssocID="{995DB688-836E-47AB-8637-117BFD066F1C}" presName="conn2-1" presStyleLbl="parChTrans1D4" presStyleIdx="5" presStyleCnt="6"/>
      <dgm:spPr/>
    </dgm:pt>
    <dgm:pt modelId="{5BF7D62E-6404-4EFA-88BA-13ED9174802A}" type="pres">
      <dgm:prSet presAssocID="{995DB688-836E-47AB-8637-117BFD066F1C}" presName="connTx" presStyleLbl="parChTrans1D4" presStyleIdx="5" presStyleCnt="6"/>
      <dgm:spPr/>
    </dgm:pt>
    <dgm:pt modelId="{13C1C666-38CE-4F53-87EE-79B545B11FE5}" type="pres">
      <dgm:prSet presAssocID="{5171E069-1FC9-4E13-857B-AF3C03597F88}" presName="root2" presStyleCnt="0"/>
      <dgm:spPr/>
    </dgm:pt>
    <dgm:pt modelId="{0D3607CC-E5D0-4C6F-ADEB-D4D19B7E7022}" type="pres">
      <dgm:prSet presAssocID="{5171E069-1FC9-4E13-857B-AF3C03597F88}" presName="LevelTwoTextNode" presStyleLbl="node4" presStyleIdx="5" presStyleCnt="6">
        <dgm:presLayoutVars>
          <dgm:chPref val="3"/>
        </dgm:presLayoutVars>
      </dgm:prSet>
      <dgm:spPr/>
    </dgm:pt>
    <dgm:pt modelId="{4F4F1775-9AA6-48B2-B4E1-6A67E55CD5D5}" type="pres">
      <dgm:prSet presAssocID="{5171E069-1FC9-4E13-857B-AF3C03597F88}" presName="level3hierChild" presStyleCnt="0"/>
      <dgm:spPr/>
    </dgm:pt>
  </dgm:ptLst>
  <dgm:cxnLst>
    <dgm:cxn modelId="{FD2A9009-2BD6-4AC9-A37A-4458895446AB}" type="presOf" srcId="{99C4B544-940F-4346-935F-49FA72454DEE}" destId="{F0E8475B-8569-4814-AE84-C964411EEE17}" srcOrd="0" destOrd="0" presId="urn:microsoft.com/office/officeart/2005/8/layout/hierarchy2"/>
    <dgm:cxn modelId="{A758E60A-F2F8-4106-A34F-B2D4BEBDA13A}" type="presOf" srcId="{12094D44-9593-4301-8CBF-5BC962C56F0C}" destId="{2EA409A6-ECBD-4F37-B481-C18D5F90F721}" srcOrd="0" destOrd="0" presId="urn:microsoft.com/office/officeart/2005/8/layout/hierarchy2"/>
    <dgm:cxn modelId="{F4214424-1654-4C17-8753-E5732DD5D2B2}" type="presOf" srcId="{45719F8F-8C47-4319-8BFF-D2E8621500E2}" destId="{E645609B-5F3A-4F97-9DAB-852F4D10A24B}" srcOrd="1" destOrd="0" presId="urn:microsoft.com/office/officeart/2005/8/layout/hierarchy2"/>
    <dgm:cxn modelId="{E897DB25-3A6A-44A8-A1E5-A53820935009}" type="presOf" srcId="{995DB688-836E-47AB-8637-117BFD066F1C}" destId="{9D7F9B11-FA5B-4E70-B875-C508A83A1E93}" srcOrd="0" destOrd="0" presId="urn:microsoft.com/office/officeart/2005/8/layout/hierarchy2"/>
    <dgm:cxn modelId="{B684662C-63FE-4437-B4FF-7F9E59A601F7}" srcId="{BC3C23E6-7D96-4D36-963F-4CF3843E9AE3}" destId="{7304E654-5F5F-421C-9D8D-FBD49AC43921}" srcOrd="0" destOrd="0" parTransId="{6C5334EA-AA2F-4087-A998-1827BE258ADB}" sibTransId="{4F01E02D-9709-47F2-855E-A61059A50BC5}"/>
    <dgm:cxn modelId="{0156B42C-0A55-4F7F-A7F7-4CC5B4EDCD1B}" type="presOf" srcId="{6EB14455-BF32-4FA9-A8F9-8BB4DA4B391A}" destId="{BB99AB04-13E2-42C3-90CD-27EE44799EF2}" srcOrd="0" destOrd="0" presId="urn:microsoft.com/office/officeart/2005/8/layout/hierarchy2"/>
    <dgm:cxn modelId="{B93B432E-C9D5-4DFB-8AF1-5E888344F6B2}" srcId="{BC3C23E6-7D96-4D36-963F-4CF3843E9AE3}" destId="{760DE4AC-1577-497C-B5C6-59B457E5992C}" srcOrd="1" destOrd="0" parTransId="{A8BD8810-04D2-4DF6-8B03-3BDF0255001F}" sibTransId="{E2D326C9-7866-4DB3-B330-3BFD43517995}"/>
    <dgm:cxn modelId="{ED2AB234-C9EB-4AA5-9067-C35CC73C5BA0}" srcId="{5F6EFDBD-A53F-4C9F-B49C-C1702484457C}" destId="{62F4C4D1-44C1-45EF-A1B0-69238C05AB8D}" srcOrd="0" destOrd="0" parTransId="{40CE2578-D118-4072-8283-0FA6FB2FD126}" sibTransId="{8628B28F-88B2-49C6-B09D-D7F8BB93FA12}"/>
    <dgm:cxn modelId="{24549639-5ECD-4BD5-A44F-A37C06CFB5FA}" type="presOf" srcId="{52368BF2-B79E-429E-96A9-46BF2784DF5F}" destId="{385C38FE-DAED-4B9E-BA77-410CF336ADEE}" srcOrd="1" destOrd="0" presId="urn:microsoft.com/office/officeart/2005/8/layout/hierarchy2"/>
    <dgm:cxn modelId="{527CBA3C-FBFE-430A-9512-2AD77932F606}" srcId="{6CCDD5E3-F504-47C5-8EED-1563B03E5995}" destId="{BC3C23E6-7D96-4D36-963F-4CF3843E9AE3}" srcOrd="0" destOrd="0" parTransId="{45719F8F-8C47-4319-8BFF-D2E8621500E2}" sibTransId="{360B75E2-7669-41F9-8D06-0B6ABA5485B6}"/>
    <dgm:cxn modelId="{EC038640-0A55-4C4F-BD4B-1FBAA19DDF41}" type="presOf" srcId="{6C5334EA-AA2F-4087-A998-1827BE258ADB}" destId="{0F35881C-2067-406E-956A-894243B502FD}" srcOrd="1" destOrd="0" presId="urn:microsoft.com/office/officeart/2005/8/layout/hierarchy2"/>
    <dgm:cxn modelId="{E980115D-46B0-4E27-B6BF-E00BE78A67DA}" type="presOf" srcId="{A8BD8810-04D2-4DF6-8B03-3BDF0255001F}" destId="{D64BA77D-8926-4961-B1D6-76C9117E14A2}" srcOrd="0" destOrd="0" presId="urn:microsoft.com/office/officeart/2005/8/layout/hierarchy2"/>
    <dgm:cxn modelId="{3E506360-D2C2-458B-AA00-90D2BB6731BD}" type="presOf" srcId="{5610591B-39C1-4C29-985A-D5F43D9242D2}" destId="{FF6617B8-92B8-4DAA-87D8-BA30C74414C5}" srcOrd="1" destOrd="0" presId="urn:microsoft.com/office/officeart/2005/8/layout/hierarchy2"/>
    <dgm:cxn modelId="{54A46741-412B-4DFD-BA3B-695A303C37A5}" type="presOf" srcId="{6CCDD5E3-F504-47C5-8EED-1563B03E5995}" destId="{F57BFEDA-0DCE-42B4-8A9E-2246BE381DBF}" srcOrd="0" destOrd="0" presId="urn:microsoft.com/office/officeart/2005/8/layout/hierarchy2"/>
    <dgm:cxn modelId="{2158EE61-D8C3-401F-9CE2-17B2A9EFBAA1}" type="presOf" srcId="{A8BD8810-04D2-4DF6-8B03-3BDF0255001F}" destId="{8E203F9D-FD13-49AB-879D-F009E6F0F17D}" srcOrd="1" destOrd="0" presId="urn:microsoft.com/office/officeart/2005/8/layout/hierarchy2"/>
    <dgm:cxn modelId="{D2123063-577A-4DF8-8F46-D2B16D064D91}" type="presOf" srcId="{45719F8F-8C47-4319-8BFF-D2E8621500E2}" destId="{BC5EC154-FADD-4678-8682-3CB05AC8D847}" srcOrd="0" destOrd="0" presId="urn:microsoft.com/office/officeart/2005/8/layout/hierarchy2"/>
    <dgm:cxn modelId="{8D047D46-9007-49D9-8188-760658595551}" type="presOf" srcId="{995DB688-836E-47AB-8637-117BFD066F1C}" destId="{5BF7D62E-6404-4EFA-88BA-13ED9174802A}" srcOrd="1" destOrd="0" presId="urn:microsoft.com/office/officeart/2005/8/layout/hierarchy2"/>
    <dgm:cxn modelId="{C9CF7C48-CDDA-4711-B31F-030CE6A7D449}" type="presOf" srcId="{7304E654-5F5F-421C-9D8D-FBD49AC43921}" destId="{F02721E0-35AE-4813-B777-75E57BF5234E}" srcOrd="0" destOrd="0" presId="urn:microsoft.com/office/officeart/2005/8/layout/hierarchy2"/>
    <dgm:cxn modelId="{C71AEC4A-C560-47D5-8789-2DE2C845B260}" srcId="{760DE4AC-1577-497C-B5C6-59B457E5992C}" destId="{12094D44-9593-4301-8CBF-5BC962C56F0C}" srcOrd="0" destOrd="0" parTransId="{4BA18798-9DC6-4B80-9309-8B7509AC679A}" sibTransId="{F5A3C237-8910-49D1-9B02-4D31A7DC7F71}"/>
    <dgm:cxn modelId="{07658579-718F-4E0A-873F-1769E7703CD9}" type="presOf" srcId="{99C4B544-940F-4346-935F-49FA72454DEE}" destId="{B1DA0FD7-371A-4933-936A-EB88E14606CE}" srcOrd="1" destOrd="0" presId="urn:microsoft.com/office/officeart/2005/8/layout/hierarchy2"/>
    <dgm:cxn modelId="{6D6F337D-3A90-433B-849F-31A699B866A3}" srcId="{62F4C4D1-44C1-45EF-A1B0-69238C05AB8D}" destId="{27BDA1BA-26A9-4D8B-A1D6-F03EE254F338}" srcOrd="1" destOrd="0" parTransId="{5610591B-39C1-4C29-985A-D5F43D9242D2}" sibTransId="{4B00D3B4-1572-488F-9886-D2E04310686E}"/>
    <dgm:cxn modelId="{6DC02A80-3141-44D7-B69E-D4CBC8B2CEC1}" type="presOf" srcId="{5610591B-39C1-4C29-985A-D5F43D9242D2}" destId="{5C08462A-87CE-4197-B0B0-0E1FF496FF67}" srcOrd="0" destOrd="0" presId="urn:microsoft.com/office/officeart/2005/8/layout/hierarchy2"/>
    <dgm:cxn modelId="{2EE10685-2ADF-4C07-A3DF-32F59B713FF2}" type="presOf" srcId="{AFFFE156-158D-4B14-947E-AF44E03CE4EF}" destId="{5809F6E3-0041-41C7-8A53-AE3F386A5A59}" srcOrd="0" destOrd="0" presId="urn:microsoft.com/office/officeart/2005/8/layout/hierarchy2"/>
    <dgm:cxn modelId="{5D6D6F90-251D-4E4C-BDB7-6464E4825110}" type="presOf" srcId="{C84738FE-8CAC-4106-8B6B-43AAA11AF944}" destId="{BCF8500A-BEA5-49F6-BA7D-C83523B70D2B}" srcOrd="0" destOrd="0" presId="urn:microsoft.com/office/officeart/2005/8/layout/hierarchy2"/>
    <dgm:cxn modelId="{678EFB9A-3742-47E5-9B84-F2024951A95D}" type="presOf" srcId="{EA54BA61-F0DD-4A90-867E-E8259D3B5A81}" destId="{79A9EB2F-B8B0-4F5A-BEB8-DF7C37BD77E9}" srcOrd="0" destOrd="0" presId="urn:microsoft.com/office/officeart/2005/8/layout/hierarchy2"/>
    <dgm:cxn modelId="{89D94D9F-FA57-4F6B-B0B1-F29A969866E6}" type="presOf" srcId="{6A45CE32-1AC6-4C0A-A146-20BDCD9BDC79}" destId="{24831F74-6812-40F4-97BC-0417BE480D2D}" srcOrd="0" destOrd="0" presId="urn:microsoft.com/office/officeart/2005/8/layout/hierarchy2"/>
    <dgm:cxn modelId="{771944A1-12F5-4750-826D-CDC618CE3279}" type="presOf" srcId="{04A1D6B4-48D0-4FBD-9960-05101A12D068}" destId="{D48F3361-C5B2-47FE-BC4F-3E6A76C6F4DE}" srcOrd="0" destOrd="0" presId="urn:microsoft.com/office/officeart/2005/8/layout/hierarchy2"/>
    <dgm:cxn modelId="{072A2AA4-36BC-4721-8E03-E57A528101EE}" type="presOf" srcId="{62F4C4D1-44C1-45EF-A1B0-69238C05AB8D}" destId="{5C38C0E3-C0D2-400E-B754-EBDA96C61E73}" srcOrd="0" destOrd="0" presId="urn:microsoft.com/office/officeart/2005/8/layout/hierarchy2"/>
    <dgm:cxn modelId="{3D5225A8-4D02-41DF-BFE6-0E8E77CAC42D}" type="presOf" srcId="{4BA18798-9DC6-4B80-9309-8B7509AC679A}" destId="{FD0EDCC2-5C4D-456E-82C8-05979B4FF021}" srcOrd="1" destOrd="0" presId="urn:microsoft.com/office/officeart/2005/8/layout/hierarchy2"/>
    <dgm:cxn modelId="{562CDCAD-D587-487C-B67B-2D73E04DE5B9}" type="presOf" srcId="{5171E069-1FC9-4E13-857B-AF3C03597F88}" destId="{0D3607CC-E5D0-4C6F-ADEB-D4D19B7E7022}" srcOrd="0" destOrd="0" presId="urn:microsoft.com/office/officeart/2005/8/layout/hierarchy2"/>
    <dgm:cxn modelId="{D42319B2-690C-427F-A868-043388D11BD8}" type="presOf" srcId="{5F6EFDBD-A53F-4C9F-B49C-C1702484457C}" destId="{50ED58E6-8972-4376-A23E-CEDA378C75C7}" srcOrd="0" destOrd="0" presId="urn:microsoft.com/office/officeart/2005/8/layout/hierarchy2"/>
    <dgm:cxn modelId="{4EE48ABA-EABA-4947-95A9-9562BC6BE570}" srcId="{C84738FE-8CAC-4106-8B6B-43AAA11AF944}" destId="{6A45CE32-1AC6-4C0A-A146-20BDCD9BDC79}" srcOrd="0" destOrd="0" parTransId="{99C4B544-940F-4346-935F-49FA72454DEE}" sibTransId="{DE947EBF-B728-4FC5-979E-FA58ACB6B2B9}"/>
    <dgm:cxn modelId="{0C5A06BF-5CFD-4901-8927-6BC4B47D5749}" type="presOf" srcId="{760DE4AC-1577-497C-B5C6-59B457E5992C}" destId="{1B51023B-B4A7-4807-873E-C070AA674417}" srcOrd="0" destOrd="0" presId="urn:microsoft.com/office/officeart/2005/8/layout/hierarchy2"/>
    <dgm:cxn modelId="{2070E6C1-D64D-403A-B7F2-FCACAD7C526B}" srcId="{27BDA1BA-26A9-4D8B-A1D6-F03EE254F338}" destId="{04A1D6B4-48D0-4FBD-9960-05101A12D068}" srcOrd="0" destOrd="0" parTransId="{6EB14455-BF32-4FA9-A8F9-8BB4DA4B391A}" sibTransId="{CDAFC7EC-2C77-444D-8C48-95E015010057}"/>
    <dgm:cxn modelId="{7175EDC6-48F1-4896-896D-47A7D2657899}" type="presOf" srcId="{9C573A16-CECD-48DC-ABA2-E40B4765DCA0}" destId="{6E30A8AD-3CE6-4B73-9F6F-5A6A39A0F49A}" srcOrd="1" destOrd="0" presId="urn:microsoft.com/office/officeart/2005/8/layout/hierarchy2"/>
    <dgm:cxn modelId="{44B446C7-7A41-4067-9812-35D55FE450A1}" type="presOf" srcId="{27BDA1BA-26A9-4D8B-A1D6-F03EE254F338}" destId="{566069C1-132D-4D16-A632-C7FD4774F3B8}" srcOrd="0" destOrd="0" presId="urn:microsoft.com/office/officeart/2005/8/layout/hierarchy2"/>
    <dgm:cxn modelId="{E81CCBCD-6B1E-4A8A-91F7-2032663A32ED}" type="presOf" srcId="{4BA18798-9DC6-4B80-9309-8B7509AC679A}" destId="{99083E37-DA3D-45EA-91B3-F54F8D8DA3AB}" srcOrd="0" destOrd="0" presId="urn:microsoft.com/office/officeart/2005/8/layout/hierarchy2"/>
    <dgm:cxn modelId="{29D61AD3-C286-4656-865E-3E34D0BC9170}" type="presOf" srcId="{AFFFE156-158D-4B14-947E-AF44E03CE4EF}" destId="{0C0DD363-0798-4933-A41B-0E2E21B791A7}" srcOrd="1" destOrd="0" presId="urn:microsoft.com/office/officeart/2005/8/layout/hierarchy2"/>
    <dgm:cxn modelId="{7FC194D3-3138-4EE6-8E90-92D2BCF53FE7}" srcId="{04A1D6B4-48D0-4FBD-9960-05101A12D068}" destId="{5171E069-1FC9-4E13-857B-AF3C03597F88}" srcOrd="0" destOrd="0" parTransId="{995DB688-836E-47AB-8637-117BFD066F1C}" sibTransId="{1962110A-718E-4E22-B85C-2FD24294B5F7}"/>
    <dgm:cxn modelId="{ACFF89D7-9859-4167-944C-AF5B0BE6DB57}" srcId="{7304E654-5F5F-421C-9D8D-FBD49AC43921}" destId="{EA54BA61-F0DD-4A90-867E-E8259D3B5A81}" srcOrd="0" destOrd="0" parTransId="{AFFFE156-158D-4B14-947E-AF44E03CE4EF}" sibTransId="{EB827FE6-3ED0-453F-8154-A2B6DCCDCE7A}"/>
    <dgm:cxn modelId="{F5F679D8-479A-443C-B296-9F0A4F07F7E7}" type="presOf" srcId="{6EB14455-BF32-4FA9-A8F9-8BB4DA4B391A}" destId="{0D805196-6151-4572-8A4E-EEAB64C15ADE}" srcOrd="1" destOrd="0" presId="urn:microsoft.com/office/officeart/2005/8/layout/hierarchy2"/>
    <dgm:cxn modelId="{AA353AD9-81E1-40B6-856A-753E1A2D9A83}" type="presOf" srcId="{6C5334EA-AA2F-4087-A998-1827BE258ADB}" destId="{3B221DE4-159A-4737-A078-8451BDBEAA89}" srcOrd="0" destOrd="0" presId="urn:microsoft.com/office/officeart/2005/8/layout/hierarchy2"/>
    <dgm:cxn modelId="{FEBD2FDA-F5CE-4F2B-8E7B-53BC3B523929}" type="presOf" srcId="{52368BF2-B79E-429E-96A9-46BF2784DF5F}" destId="{F4D853AF-A60F-4EF3-81BB-E78A653DBF55}" srcOrd="0" destOrd="0" presId="urn:microsoft.com/office/officeart/2005/8/layout/hierarchy2"/>
    <dgm:cxn modelId="{1A76D5E8-B765-487A-820C-6DDF3EFAEBB9}" srcId="{6CCDD5E3-F504-47C5-8EED-1563B03E5995}" destId="{C84738FE-8CAC-4106-8B6B-43AAA11AF944}" srcOrd="1" destOrd="0" parTransId="{9C573A16-CECD-48DC-ABA2-E40B4765DCA0}" sibTransId="{ADFC2303-61B2-40DE-B856-DCF516A391D7}"/>
    <dgm:cxn modelId="{7CAB11F1-4CD2-45D2-B3BE-198655626E68}" type="presOf" srcId="{9C573A16-CECD-48DC-ABA2-E40B4765DCA0}" destId="{FBFACD08-3884-4ABD-8B03-4471CC25DF94}" srcOrd="0" destOrd="0" presId="urn:microsoft.com/office/officeart/2005/8/layout/hierarchy2"/>
    <dgm:cxn modelId="{45C929F3-2BA0-4A71-942D-C746467A3CBD}" srcId="{62F4C4D1-44C1-45EF-A1B0-69238C05AB8D}" destId="{6CCDD5E3-F504-47C5-8EED-1563B03E5995}" srcOrd="0" destOrd="0" parTransId="{52368BF2-B79E-429E-96A9-46BF2784DF5F}" sibTransId="{76330E0D-85A4-49AC-B662-3B21BF4F19F5}"/>
    <dgm:cxn modelId="{89D82FF3-29A4-4871-AB4C-DC06B1A2E08D}" type="presOf" srcId="{BC3C23E6-7D96-4D36-963F-4CF3843E9AE3}" destId="{244A79AA-BA83-447E-BA17-3D5E7FE73679}" srcOrd="0" destOrd="0" presId="urn:microsoft.com/office/officeart/2005/8/layout/hierarchy2"/>
    <dgm:cxn modelId="{1B41155A-5288-40A8-B07D-94058C134054}" type="presParOf" srcId="{50ED58E6-8972-4376-A23E-CEDA378C75C7}" destId="{775AF550-3CC2-49C6-A433-A0221537E7CD}" srcOrd="0" destOrd="0" presId="urn:microsoft.com/office/officeart/2005/8/layout/hierarchy2"/>
    <dgm:cxn modelId="{CA92AFA8-F2B9-46CB-A5B8-AEBE004B77EE}" type="presParOf" srcId="{775AF550-3CC2-49C6-A433-A0221537E7CD}" destId="{5C38C0E3-C0D2-400E-B754-EBDA96C61E73}" srcOrd="0" destOrd="0" presId="urn:microsoft.com/office/officeart/2005/8/layout/hierarchy2"/>
    <dgm:cxn modelId="{D2D59246-E989-4DFD-ABC4-4E3B741CFA99}" type="presParOf" srcId="{775AF550-3CC2-49C6-A433-A0221537E7CD}" destId="{C1C1B6E9-2742-4566-9633-4EBF923D9DD4}" srcOrd="1" destOrd="0" presId="urn:microsoft.com/office/officeart/2005/8/layout/hierarchy2"/>
    <dgm:cxn modelId="{39EB8945-33AC-42F7-8EDE-0A6CBCDBDD1B}" type="presParOf" srcId="{C1C1B6E9-2742-4566-9633-4EBF923D9DD4}" destId="{F4D853AF-A60F-4EF3-81BB-E78A653DBF55}" srcOrd="0" destOrd="0" presId="urn:microsoft.com/office/officeart/2005/8/layout/hierarchy2"/>
    <dgm:cxn modelId="{35F4AD33-22ED-4356-8DC9-EF2464D4C93B}" type="presParOf" srcId="{F4D853AF-A60F-4EF3-81BB-E78A653DBF55}" destId="{385C38FE-DAED-4B9E-BA77-410CF336ADEE}" srcOrd="0" destOrd="0" presId="urn:microsoft.com/office/officeart/2005/8/layout/hierarchy2"/>
    <dgm:cxn modelId="{BDCB3429-ED29-4A29-9E41-976C2622F345}" type="presParOf" srcId="{C1C1B6E9-2742-4566-9633-4EBF923D9DD4}" destId="{67FBDE01-927A-452A-80B1-EEBD2B466540}" srcOrd="1" destOrd="0" presId="urn:microsoft.com/office/officeart/2005/8/layout/hierarchy2"/>
    <dgm:cxn modelId="{96C6781C-EA11-4D7B-A791-16EDD1022931}" type="presParOf" srcId="{67FBDE01-927A-452A-80B1-EEBD2B466540}" destId="{F57BFEDA-0DCE-42B4-8A9E-2246BE381DBF}" srcOrd="0" destOrd="0" presId="urn:microsoft.com/office/officeart/2005/8/layout/hierarchy2"/>
    <dgm:cxn modelId="{4359664E-A91C-4109-9746-5F528E113399}" type="presParOf" srcId="{67FBDE01-927A-452A-80B1-EEBD2B466540}" destId="{BD89F72F-AD23-43D2-BA8A-0FEBD35EED19}" srcOrd="1" destOrd="0" presId="urn:microsoft.com/office/officeart/2005/8/layout/hierarchy2"/>
    <dgm:cxn modelId="{723E4448-AC21-4897-BC0B-7B13D03A6569}" type="presParOf" srcId="{BD89F72F-AD23-43D2-BA8A-0FEBD35EED19}" destId="{BC5EC154-FADD-4678-8682-3CB05AC8D847}" srcOrd="0" destOrd="0" presId="urn:microsoft.com/office/officeart/2005/8/layout/hierarchy2"/>
    <dgm:cxn modelId="{FD6D8371-AF4C-411B-B18E-EC3EB95F4344}" type="presParOf" srcId="{BC5EC154-FADD-4678-8682-3CB05AC8D847}" destId="{E645609B-5F3A-4F97-9DAB-852F4D10A24B}" srcOrd="0" destOrd="0" presId="urn:microsoft.com/office/officeart/2005/8/layout/hierarchy2"/>
    <dgm:cxn modelId="{8A042048-950E-46C9-B802-FD31E485B284}" type="presParOf" srcId="{BD89F72F-AD23-43D2-BA8A-0FEBD35EED19}" destId="{3F9F3AD6-5405-4D8B-A5C6-96726BB09160}" srcOrd="1" destOrd="0" presId="urn:microsoft.com/office/officeart/2005/8/layout/hierarchy2"/>
    <dgm:cxn modelId="{3D138A2C-2287-4F5E-9712-96C866FB035D}" type="presParOf" srcId="{3F9F3AD6-5405-4D8B-A5C6-96726BB09160}" destId="{244A79AA-BA83-447E-BA17-3D5E7FE73679}" srcOrd="0" destOrd="0" presId="urn:microsoft.com/office/officeart/2005/8/layout/hierarchy2"/>
    <dgm:cxn modelId="{6DDAFADA-B291-4480-AB2B-9CA238F3C485}" type="presParOf" srcId="{3F9F3AD6-5405-4D8B-A5C6-96726BB09160}" destId="{D4287097-2BB4-42B6-ADEA-530E09C429E4}" srcOrd="1" destOrd="0" presId="urn:microsoft.com/office/officeart/2005/8/layout/hierarchy2"/>
    <dgm:cxn modelId="{8C437731-849C-4AB2-93B8-FA92669A3C4A}" type="presParOf" srcId="{D4287097-2BB4-42B6-ADEA-530E09C429E4}" destId="{3B221DE4-159A-4737-A078-8451BDBEAA89}" srcOrd="0" destOrd="0" presId="urn:microsoft.com/office/officeart/2005/8/layout/hierarchy2"/>
    <dgm:cxn modelId="{F9329E28-5FDB-43A8-8A7A-C2C8F09DAC9C}" type="presParOf" srcId="{3B221DE4-159A-4737-A078-8451BDBEAA89}" destId="{0F35881C-2067-406E-956A-894243B502FD}" srcOrd="0" destOrd="0" presId="urn:microsoft.com/office/officeart/2005/8/layout/hierarchy2"/>
    <dgm:cxn modelId="{87BFDA70-5F06-4B8F-8C70-2597917850FA}" type="presParOf" srcId="{D4287097-2BB4-42B6-ADEA-530E09C429E4}" destId="{13BB9BFD-50D7-44AC-BE36-3EE4329FEF43}" srcOrd="1" destOrd="0" presId="urn:microsoft.com/office/officeart/2005/8/layout/hierarchy2"/>
    <dgm:cxn modelId="{53C4FBC6-1358-431D-9E67-E7C0D05E6A85}" type="presParOf" srcId="{13BB9BFD-50D7-44AC-BE36-3EE4329FEF43}" destId="{F02721E0-35AE-4813-B777-75E57BF5234E}" srcOrd="0" destOrd="0" presId="urn:microsoft.com/office/officeart/2005/8/layout/hierarchy2"/>
    <dgm:cxn modelId="{165782A6-5E7E-4F06-8512-AFFC68FF35B4}" type="presParOf" srcId="{13BB9BFD-50D7-44AC-BE36-3EE4329FEF43}" destId="{E4D0ACAF-DC42-4A35-AC37-8BDBEA11518C}" srcOrd="1" destOrd="0" presId="urn:microsoft.com/office/officeart/2005/8/layout/hierarchy2"/>
    <dgm:cxn modelId="{039EDA58-6254-4E80-8204-8DB7E82C95B0}" type="presParOf" srcId="{E4D0ACAF-DC42-4A35-AC37-8BDBEA11518C}" destId="{5809F6E3-0041-41C7-8A53-AE3F386A5A59}" srcOrd="0" destOrd="0" presId="urn:microsoft.com/office/officeart/2005/8/layout/hierarchy2"/>
    <dgm:cxn modelId="{E48E49A9-528F-4548-9EB1-C65BB8646F30}" type="presParOf" srcId="{5809F6E3-0041-41C7-8A53-AE3F386A5A59}" destId="{0C0DD363-0798-4933-A41B-0E2E21B791A7}" srcOrd="0" destOrd="0" presId="urn:microsoft.com/office/officeart/2005/8/layout/hierarchy2"/>
    <dgm:cxn modelId="{7015E598-30F1-48B9-BBB5-10A79BC146C9}" type="presParOf" srcId="{E4D0ACAF-DC42-4A35-AC37-8BDBEA11518C}" destId="{9C872E56-8928-476F-BF15-9FD4C5ED2555}" srcOrd="1" destOrd="0" presId="urn:microsoft.com/office/officeart/2005/8/layout/hierarchy2"/>
    <dgm:cxn modelId="{C670AC55-D132-42B8-BB3C-A9008498CA72}" type="presParOf" srcId="{9C872E56-8928-476F-BF15-9FD4C5ED2555}" destId="{79A9EB2F-B8B0-4F5A-BEB8-DF7C37BD77E9}" srcOrd="0" destOrd="0" presId="urn:microsoft.com/office/officeart/2005/8/layout/hierarchy2"/>
    <dgm:cxn modelId="{BC29454E-6F4C-47BC-ACCB-942856CA3455}" type="presParOf" srcId="{9C872E56-8928-476F-BF15-9FD4C5ED2555}" destId="{A5958691-782E-4468-B3F9-6A5D1484C325}" srcOrd="1" destOrd="0" presId="urn:microsoft.com/office/officeart/2005/8/layout/hierarchy2"/>
    <dgm:cxn modelId="{F502DFAD-D03F-4964-9003-1C80192A60CD}" type="presParOf" srcId="{D4287097-2BB4-42B6-ADEA-530E09C429E4}" destId="{D64BA77D-8926-4961-B1D6-76C9117E14A2}" srcOrd="2" destOrd="0" presId="urn:microsoft.com/office/officeart/2005/8/layout/hierarchy2"/>
    <dgm:cxn modelId="{5E325FF2-13B2-4BC8-9BE3-5EFF4F59801C}" type="presParOf" srcId="{D64BA77D-8926-4961-B1D6-76C9117E14A2}" destId="{8E203F9D-FD13-49AB-879D-F009E6F0F17D}" srcOrd="0" destOrd="0" presId="urn:microsoft.com/office/officeart/2005/8/layout/hierarchy2"/>
    <dgm:cxn modelId="{02EA5F8A-3FF6-401E-8E2F-1A9576D6A140}" type="presParOf" srcId="{D4287097-2BB4-42B6-ADEA-530E09C429E4}" destId="{00406F63-3CD4-489B-AAA2-EF94D3055D5E}" srcOrd="3" destOrd="0" presId="urn:microsoft.com/office/officeart/2005/8/layout/hierarchy2"/>
    <dgm:cxn modelId="{BB67D592-259F-43BC-AEEB-4B03408F6DC2}" type="presParOf" srcId="{00406F63-3CD4-489B-AAA2-EF94D3055D5E}" destId="{1B51023B-B4A7-4807-873E-C070AA674417}" srcOrd="0" destOrd="0" presId="urn:microsoft.com/office/officeart/2005/8/layout/hierarchy2"/>
    <dgm:cxn modelId="{2196754D-1BA9-4396-8311-FD7DB44B2BAE}" type="presParOf" srcId="{00406F63-3CD4-489B-AAA2-EF94D3055D5E}" destId="{C18493FA-2D80-4CF3-B562-A6D8710418D8}" srcOrd="1" destOrd="0" presId="urn:microsoft.com/office/officeart/2005/8/layout/hierarchy2"/>
    <dgm:cxn modelId="{CDFFABD2-93BF-4C4E-BA8A-2D043981D89F}" type="presParOf" srcId="{C18493FA-2D80-4CF3-B562-A6D8710418D8}" destId="{99083E37-DA3D-45EA-91B3-F54F8D8DA3AB}" srcOrd="0" destOrd="0" presId="urn:microsoft.com/office/officeart/2005/8/layout/hierarchy2"/>
    <dgm:cxn modelId="{41A4DD69-287F-4A0C-9570-ED4941D1A648}" type="presParOf" srcId="{99083E37-DA3D-45EA-91B3-F54F8D8DA3AB}" destId="{FD0EDCC2-5C4D-456E-82C8-05979B4FF021}" srcOrd="0" destOrd="0" presId="urn:microsoft.com/office/officeart/2005/8/layout/hierarchy2"/>
    <dgm:cxn modelId="{68F8E9C8-345D-4D30-A929-83ED36B4EB9B}" type="presParOf" srcId="{C18493FA-2D80-4CF3-B562-A6D8710418D8}" destId="{BB576B1F-7C35-433E-9E89-44DD4EA16EBF}" srcOrd="1" destOrd="0" presId="urn:microsoft.com/office/officeart/2005/8/layout/hierarchy2"/>
    <dgm:cxn modelId="{E5D3B704-F324-4269-9AD2-78B89F857F2E}" type="presParOf" srcId="{BB576B1F-7C35-433E-9E89-44DD4EA16EBF}" destId="{2EA409A6-ECBD-4F37-B481-C18D5F90F721}" srcOrd="0" destOrd="0" presId="urn:microsoft.com/office/officeart/2005/8/layout/hierarchy2"/>
    <dgm:cxn modelId="{5716A9AB-01D1-459A-A6CE-793ABC7001AF}" type="presParOf" srcId="{BB576B1F-7C35-433E-9E89-44DD4EA16EBF}" destId="{F1DDA1B2-1FFA-43C8-8AA1-6DAFF9B1A83C}" srcOrd="1" destOrd="0" presId="urn:microsoft.com/office/officeart/2005/8/layout/hierarchy2"/>
    <dgm:cxn modelId="{93EBD0A6-3ECD-4C6D-83E1-8443FA6DCE8C}" type="presParOf" srcId="{BD89F72F-AD23-43D2-BA8A-0FEBD35EED19}" destId="{FBFACD08-3884-4ABD-8B03-4471CC25DF94}" srcOrd="2" destOrd="0" presId="urn:microsoft.com/office/officeart/2005/8/layout/hierarchy2"/>
    <dgm:cxn modelId="{14B7FFB7-AE6A-48B7-B5F7-F533ACBC7067}" type="presParOf" srcId="{FBFACD08-3884-4ABD-8B03-4471CC25DF94}" destId="{6E30A8AD-3CE6-4B73-9F6F-5A6A39A0F49A}" srcOrd="0" destOrd="0" presId="urn:microsoft.com/office/officeart/2005/8/layout/hierarchy2"/>
    <dgm:cxn modelId="{7B8183B0-3206-4555-A0BC-BC003891A115}" type="presParOf" srcId="{BD89F72F-AD23-43D2-BA8A-0FEBD35EED19}" destId="{62D2BD73-3A65-437E-8721-41DCF32CA9EF}" srcOrd="3" destOrd="0" presId="urn:microsoft.com/office/officeart/2005/8/layout/hierarchy2"/>
    <dgm:cxn modelId="{14E309B9-9D02-43E9-BD18-6ABD4A40909D}" type="presParOf" srcId="{62D2BD73-3A65-437E-8721-41DCF32CA9EF}" destId="{BCF8500A-BEA5-49F6-BA7D-C83523B70D2B}" srcOrd="0" destOrd="0" presId="urn:microsoft.com/office/officeart/2005/8/layout/hierarchy2"/>
    <dgm:cxn modelId="{11873219-1174-43B1-8982-D56A95BBCED3}" type="presParOf" srcId="{62D2BD73-3A65-437E-8721-41DCF32CA9EF}" destId="{D9BB285B-1783-4A9B-A48B-2C6245FDAD23}" srcOrd="1" destOrd="0" presId="urn:microsoft.com/office/officeart/2005/8/layout/hierarchy2"/>
    <dgm:cxn modelId="{84D3E0FA-EC59-42E9-B193-F5B990B916BC}" type="presParOf" srcId="{D9BB285B-1783-4A9B-A48B-2C6245FDAD23}" destId="{F0E8475B-8569-4814-AE84-C964411EEE17}" srcOrd="0" destOrd="0" presId="urn:microsoft.com/office/officeart/2005/8/layout/hierarchy2"/>
    <dgm:cxn modelId="{B4102C4B-8E20-4AD1-A654-F79ACB6034A4}" type="presParOf" srcId="{F0E8475B-8569-4814-AE84-C964411EEE17}" destId="{B1DA0FD7-371A-4933-936A-EB88E14606CE}" srcOrd="0" destOrd="0" presId="urn:microsoft.com/office/officeart/2005/8/layout/hierarchy2"/>
    <dgm:cxn modelId="{A7D9C95E-F8F6-498C-922F-983F73E5319E}" type="presParOf" srcId="{D9BB285B-1783-4A9B-A48B-2C6245FDAD23}" destId="{0ABDB6BD-C528-4B2B-B27D-807A43BA4EE9}" srcOrd="1" destOrd="0" presId="urn:microsoft.com/office/officeart/2005/8/layout/hierarchy2"/>
    <dgm:cxn modelId="{46917AAE-EC42-4D65-B6D9-A9BF1B8A30EC}" type="presParOf" srcId="{0ABDB6BD-C528-4B2B-B27D-807A43BA4EE9}" destId="{24831F74-6812-40F4-97BC-0417BE480D2D}" srcOrd="0" destOrd="0" presId="urn:microsoft.com/office/officeart/2005/8/layout/hierarchy2"/>
    <dgm:cxn modelId="{15CF4819-D377-440C-8E9A-73C1257F1FCD}" type="presParOf" srcId="{0ABDB6BD-C528-4B2B-B27D-807A43BA4EE9}" destId="{16448622-FBBC-41A0-9895-4DE3DD431215}" srcOrd="1" destOrd="0" presId="urn:microsoft.com/office/officeart/2005/8/layout/hierarchy2"/>
    <dgm:cxn modelId="{71A36E06-EC92-47E2-A5CF-5A1467CE4E1F}" type="presParOf" srcId="{C1C1B6E9-2742-4566-9633-4EBF923D9DD4}" destId="{5C08462A-87CE-4197-B0B0-0E1FF496FF67}" srcOrd="2" destOrd="0" presId="urn:microsoft.com/office/officeart/2005/8/layout/hierarchy2"/>
    <dgm:cxn modelId="{018623B2-CB72-4D31-8EB4-DF356FDA4A50}" type="presParOf" srcId="{5C08462A-87CE-4197-B0B0-0E1FF496FF67}" destId="{FF6617B8-92B8-4DAA-87D8-BA30C74414C5}" srcOrd="0" destOrd="0" presId="urn:microsoft.com/office/officeart/2005/8/layout/hierarchy2"/>
    <dgm:cxn modelId="{FA4BCA1E-E0F4-48BE-A785-07AEE4C95A5E}" type="presParOf" srcId="{C1C1B6E9-2742-4566-9633-4EBF923D9DD4}" destId="{B66DFA55-E32E-4B9C-96DF-7C8965377283}" srcOrd="3" destOrd="0" presId="urn:microsoft.com/office/officeart/2005/8/layout/hierarchy2"/>
    <dgm:cxn modelId="{D9E403A4-8830-4451-A671-4F3D6FAAD30D}" type="presParOf" srcId="{B66DFA55-E32E-4B9C-96DF-7C8965377283}" destId="{566069C1-132D-4D16-A632-C7FD4774F3B8}" srcOrd="0" destOrd="0" presId="urn:microsoft.com/office/officeart/2005/8/layout/hierarchy2"/>
    <dgm:cxn modelId="{D74339CB-2B84-4678-ADD9-76ABC1547204}" type="presParOf" srcId="{B66DFA55-E32E-4B9C-96DF-7C8965377283}" destId="{F1C1DA19-BCD1-41EC-BB5E-331A469B539B}" srcOrd="1" destOrd="0" presId="urn:microsoft.com/office/officeart/2005/8/layout/hierarchy2"/>
    <dgm:cxn modelId="{0F59F581-C7CC-493E-8F54-6A3BFF7E8149}" type="presParOf" srcId="{F1C1DA19-BCD1-41EC-BB5E-331A469B539B}" destId="{BB99AB04-13E2-42C3-90CD-27EE44799EF2}" srcOrd="0" destOrd="0" presId="urn:microsoft.com/office/officeart/2005/8/layout/hierarchy2"/>
    <dgm:cxn modelId="{07EB0117-A292-4A1B-A085-421F21E5C46F}" type="presParOf" srcId="{BB99AB04-13E2-42C3-90CD-27EE44799EF2}" destId="{0D805196-6151-4572-8A4E-EEAB64C15ADE}" srcOrd="0" destOrd="0" presId="urn:microsoft.com/office/officeart/2005/8/layout/hierarchy2"/>
    <dgm:cxn modelId="{A0806B76-30A8-4D40-92DE-B47FA6EE9893}" type="presParOf" srcId="{F1C1DA19-BCD1-41EC-BB5E-331A469B539B}" destId="{319EF318-2C21-4FC3-9875-18F8FD376F83}" srcOrd="1" destOrd="0" presId="urn:microsoft.com/office/officeart/2005/8/layout/hierarchy2"/>
    <dgm:cxn modelId="{A4CDAC4A-40D7-4543-A51B-5D17AB39C18D}" type="presParOf" srcId="{319EF318-2C21-4FC3-9875-18F8FD376F83}" destId="{D48F3361-C5B2-47FE-BC4F-3E6A76C6F4DE}" srcOrd="0" destOrd="0" presId="urn:microsoft.com/office/officeart/2005/8/layout/hierarchy2"/>
    <dgm:cxn modelId="{17ADD780-5485-4359-934F-FE0E2472A01F}" type="presParOf" srcId="{319EF318-2C21-4FC3-9875-18F8FD376F83}" destId="{B40F14E4-9993-4E77-9551-6E29EF490522}" srcOrd="1" destOrd="0" presId="urn:microsoft.com/office/officeart/2005/8/layout/hierarchy2"/>
    <dgm:cxn modelId="{53B6F83D-3F21-46FA-8179-38F432967055}" type="presParOf" srcId="{B40F14E4-9993-4E77-9551-6E29EF490522}" destId="{9D7F9B11-FA5B-4E70-B875-C508A83A1E93}" srcOrd="0" destOrd="0" presId="urn:microsoft.com/office/officeart/2005/8/layout/hierarchy2"/>
    <dgm:cxn modelId="{43499ABE-1DE7-4229-A086-DD97EB0E9313}" type="presParOf" srcId="{9D7F9B11-FA5B-4E70-B875-C508A83A1E93}" destId="{5BF7D62E-6404-4EFA-88BA-13ED9174802A}" srcOrd="0" destOrd="0" presId="urn:microsoft.com/office/officeart/2005/8/layout/hierarchy2"/>
    <dgm:cxn modelId="{B366689C-B053-44A3-9E2E-1C51E8920E48}" type="presParOf" srcId="{B40F14E4-9993-4E77-9551-6E29EF490522}" destId="{13C1C666-38CE-4F53-87EE-79B545B11FE5}" srcOrd="1" destOrd="0" presId="urn:microsoft.com/office/officeart/2005/8/layout/hierarchy2"/>
    <dgm:cxn modelId="{63E96167-9B10-4A8D-9644-1A0A2E14236B}" type="presParOf" srcId="{13C1C666-38CE-4F53-87EE-79B545B11FE5}" destId="{0D3607CC-E5D0-4C6F-ADEB-D4D19B7E7022}" srcOrd="0" destOrd="0" presId="urn:microsoft.com/office/officeart/2005/8/layout/hierarchy2"/>
    <dgm:cxn modelId="{BBE59770-8DB1-4CCD-B14E-3005C0E020C3}" type="presParOf" srcId="{13C1C666-38CE-4F53-87EE-79B545B11FE5}" destId="{4F4F1775-9AA6-48B2-B4E1-6A67E55CD5D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87EF29-D2AD-4EE4-BCD4-110217E97890}" type="doc">
      <dgm:prSet loTypeId="urn:microsoft.com/office/officeart/2005/8/layout/chevron1" loCatId="process" qsTypeId="urn:microsoft.com/office/officeart/2005/8/quickstyle/simple1" qsCatId="simple" csTypeId="urn:microsoft.com/office/officeart/2005/8/colors/colorful1" csCatId="colorful" phldr="1"/>
      <dgm:spPr/>
    </dgm:pt>
    <dgm:pt modelId="{C0B92E0A-99AE-4031-AA7E-C74C5450A578}">
      <dgm:prSet phldrT="[Text]"/>
      <dgm:spPr/>
      <dgm:t>
        <a:bodyPr/>
        <a:lstStyle/>
        <a:p>
          <a:r>
            <a:rPr lang="en-US" dirty="0">
              <a:solidFill>
                <a:schemeClr val="tx1"/>
              </a:solidFill>
            </a:rPr>
            <a:t>Similarity of data in higher dimension : finding similarity matrix in higher dimension</a:t>
          </a:r>
          <a:endParaRPr lang="en-IN" dirty="0">
            <a:solidFill>
              <a:schemeClr val="tx1"/>
            </a:solidFill>
          </a:endParaRPr>
        </a:p>
      </dgm:t>
    </dgm:pt>
    <dgm:pt modelId="{6BA5D556-C37F-43E1-8C95-781A8EFA1E6B}" type="parTrans" cxnId="{FB467AC8-B29F-4724-BFC6-F91CD0298317}">
      <dgm:prSet/>
      <dgm:spPr/>
      <dgm:t>
        <a:bodyPr/>
        <a:lstStyle/>
        <a:p>
          <a:endParaRPr lang="en-IN">
            <a:solidFill>
              <a:schemeClr val="tx1"/>
            </a:solidFill>
          </a:endParaRPr>
        </a:p>
      </dgm:t>
    </dgm:pt>
    <dgm:pt modelId="{8FBBBE59-2DB6-4A6E-951E-654F03FAF691}" type="sibTrans" cxnId="{FB467AC8-B29F-4724-BFC6-F91CD0298317}">
      <dgm:prSet/>
      <dgm:spPr/>
      <dgm:t>
        <a:bodyPr/>
        <a:lstStyle/>
        <a:p>
          <a:endParaRPr lang="en-IN">
            <a:solidFill>
              <a:schemeClr val="tx1"/>
            </a:solidFill>
          </a:endParaRPr>
        </a:p>
      </dgm:t>
    </dgm:pt>
    <dgm:pt modelId="{B7E56EC6-8B50-4D09-BD73-5F1FA59D63AE}">
      <dgm:prSet phldrT="[Text]"/>
      <dgm:spPr/>
      <dgm:t>
        <a:bodyPr/>
        <a:lstStyle/>
        <a:p>
          <a:r>
            <a:rPr lang="en-US" dirty="0">
              <a:solidFill>
                <a:schemeClr val="tx1"/>
              </a:solidFill>
            </a:rPr>
            <a:t>Random mapping in lower dimension data: Finding similarity matrix in lower dimension</a:t>
          </a:r>
          <a:endParaRPr lang="en-IN" dirty="0">
            <a:solidFill>
              <a:schemeClr val="tx1"/>
            </a:solidFill>
          </a:endParaRPr>
        </a:p>
      </dgm:t>
    </dgm:pt>
    <dgm:pt modelId="{7D1FC3E0-CB1B-44A2-98D9-6F7A320D1EB5}" type="parTrans" cxnId="{EFDFEDEE-8E12-4AD6-951F-71CC18BEB584}">
      <dgm:prSet/>
      <dgm:spPr/>
      <dgm:t>
        <a:bodyPr/>
        <a:lstStyle/>
        <a:p>
          <a:endParaRPr lang="en-IN">
            <a:solidFill>
              <a:schemeClr val="tx1"/>
            </a:solidFill>
          </a:endParaRPr>
        </a:p>
      </dgm:t>
    </dgm:pt>
    <dgm:pt modelId="{2328764E-286B-46EC-BDC4-262B8904D852}" type="sibTrans" cxnId="{EFDFEDEE-8E12-4AD6-951F-71CC18BEB584}">
      <dgm:prSet/>
      <dgm:spPr/>
      <dgm:t>
        <a:bodyPr/>
        <a:lstStyle/>
        <a:p>
          <a:endParaRPr lang="en-IN">
            <a:solidFill>
              <a:schemeClr val="tx1"/>
            </a:solidFill>
          </a:endParaRPr>
        </a:p>
      </dgm:t>
    </dgm:pt>
    <dgm:pt modelId="{2679BF0E-59AF-4B2D-AA57-95C9AE70A816}">
      <dgm:prSet phldrT="[Text]"/>
      <dgm:spPr/>
      <dgm:t>
        <a:bodyPr/>
        <a:lstStyle/>
        <a:p>
          <a:r>
            <a:rPr lang="en-US" dirty="0">
              <a:solidFill>
                <a:schemeClr val="tx1"/>
              </a:solidFill>
            </a:rPr>
            <a:t>Iterative approach to make similarity matrix in lower dimension closer to similarity matrix in higher dimension</a:t>
          </a:r>
          <a:endParaRPr lang="en-IN" dirty="0">
            <a:solidFill>
              <a:schemeClr val="tx1"/>
            </a:solidFill>
          </a:endParaRPr>
        </a:p>
      </dgm:t>
    </dgm:pt>
    <dgm:pt modelId="{CB4DDF63-38CD-45A5-8BFB-4BDAAC3E2D0C}" type="parTrans" cxnId="{F2781D5F-1DAB-4B3E-A74D-E1114AB6B4B6}">
      <dgm:prSet/>
      <dgm:spPr/>
      <dgm:t>
        <a:bodyPr/>
        <a:lstStyle/>
        <a:p>
          <a:endParaRPr lang="en-IN">
            <a:solidFill>
              <a:schemeClr val="tx1"/>
            </a:solidFill>
          </a:endParaRPr>
        </a:p>
      </dgm:t>
    </dgm:pt>
    <dgm:pt modelId="{5AB9EF96-5CF2-453B-8CC2-06D48D3975CF}" type="sibTrans" cxnId="{F2781D5F-1DAB-4B3E-A74D-E1114AB6B4B6}">
      <dgm:prSet/>
      <dgm:spPr/>
      <dgm:t>
        <a:bodyPr/>
        <a:lstStyle/>
        <a:p>
          <a:endParaRPr lang="en-IN">
            <a:solidFill>
              <a:schemeClr val="tx1"/>
            </a:solidFill>
          </a:endParaRPr>
        </a:p>
      </dgm:t>
    </dgm:pt>
    <dgm:pt modelId="{1A280C1B-B009-44C2-9D4A-C9CCCABA35FD}" type="pres">
      <dgm:prSet presAssocID="{1D87EF29-D2AD-4EE4-BCD4-110217E97890}" presName="Name0" presStyleCnt="0">
        <dgm:presLayoutVars>
          <dgm:dir/>
          <dgm:animLvl val="lvl"/>
          <dgm:resizeHandles val="exact"/>
        </dgm:presLayoutVars>
      </dgm:prSet>
      <dgm:spPr/>
    </dgm:pt>
    <dgm:pt modelId="{69BFC7F5-BF2A-4616-AA90-11E0D1A67E31}" type="pres">
      <dgm:prSet presAssocID="{C0B92E0A-99AE-4031-AA7E-C74C5450A578}" presName="parTxOnly" presStyleLbl="node1" presStyleIdx="0" presStyleCnt="3">
        <dgm:presLayoutVars>
          <dgm:chMax val="0"/>
          <dgm:chPref val="0"/>
          <dgm:bulletEnabled val="1"/>
        </dgm:presLayoutVars>
      </dgm:prSet>
      <dgm:spPr/>
    </dgm:pt>
    <dgm:pt modelId="{EFED974A-99EE-4C94-9B85-855C0ED58731}" type="pres">
      <dgm:prSet presAssocID="{8FBBBE59-2DB6-4A6E-951E-654F03FAF691}" presName="parTxOnlySpace" presStyleCnt="0"/>
      <dgm:spPr/>
    </dgm:pt>
    <dgm:pt modelId="{2A4D154A-EF45-49CC-A2F9-C4F7C6790CBB}" type="pres">
      <dgm:prSet presAssocID="{B7E56EC6-8B50-4D09-BD73-5F1FA59D63AE}" presName="parTxOnly" presStyleLbl="node1" presStyleIdx="1" presStyleCnt="3">
        <dgm:presLayoutVars>
          <dgm:chMax val="0"/>
          <dgm:chPref val="0"/>
          <dgm:bulletEnabled val="1"/>
        </dgm:presLayoutVars>
      </dgm:prSet>
      <dgm:spPr/>
    </dgm:pt>
    <dgm:pt modelId="{E6988DA0-C9FD-4E34-83CB-E8A72036B723}" type="pres">
      <dgm:prSet presAssocID="{2328764E-286B-46EC-BDC4-262B8904D852}" presName="parTxOnlySpace" presStyleCnt="0"/>
      <dgm:spPr/>
    </dgm:pt>
    <dgm:pt modelId="{8F6D2199-1E25-437F-B700-A1BF5F3D45DF}" type="pres">
      <dgm:prSet presAssocID="{2679BF0E-59AF-4B2D-AA57-95C9AE70A816}" presName="parTxOnly" presStyleLbl="node1" presStyleIdx="2" presStyleCnt="3">
        <dgm:presLayoutVars>
          <dgm:chMax val="0"/>
          <dgm:chPref val="0"/>
          <dgm:bulletEnabled val="1"/>
        </dgm:presLayoutVars>
      </dgm:prSet>
      <dgm:spPr/>
    </dgm:pt>
  </dgm:ptLst>
  <dgm:cxnLst>
    <dgm:cxn modelId="{5AF93208-55E7-4FA2-B15A-A33938615ACE}" type="presOf" srcId="{2679BF0E-59AF-4B2D-AA57-95C9AE70A816}" destId="{8F6D2199-1E25-437F-B700-A1BF5F3D45DF}" srcOrd="0" destOrd="0" presId="urn:microsoft.com/office/officeart/2005/8/layout/chevron1"/>
    <dgm:cxn modelId="{1BA32F32-392B-4629-A00D-549E3E62F46D}" type="presOf" srcId="{1D87EF29-D2AD-4EE4-BCD4-110217E97890}" destId="{1A280C1B-B009-44C2-9D4A-C9CCCABA35FD}" srcOrd="0" destOrd="0" presId="urn:microsoft.com/office/officeart/2005/8/layout/chevron1"/>
    <dgm:cxn modelId="{F2781D5F-1DAB-4B3E-A74D-E1114AB6B4B6}" srcId="{1D87EF29-D2AD-4EE4-BCD4-110217E97890}" destId="{2679BF0E-59AF-4B2D-AA57-95C9AE70A816}" srcOrd="2" destOrd="0" parTransId="{CB4DDF63-38CD-45A5-8BFB-4BDAAC3E2D0C}" sibTransId="{5AB9EF96-5CF2-453B-8CC2-06D48D3975CF}"/>
    <dgm:cxn modelId="{7D8BC89C-0882-4D9B-80B3-2E86066C550D}" type="presOf" srcId="{C0B92E0A-99AE-4031-AA7E-C74C5450A578}" destId="{69BFC7F5-BF2A-4616-AA90-11E0D1A67E31}" srcOrd="0" destOrd="0" presId="urn:microsoft.com/office/officeart/2005/8/layout/chevron1"/>
    <dgm:cxn modelId="{FB467AC8-B29F-4724-BFC6-F91CD0298317}" srcId="{1D87EF29-D2AD-4EE4-BCD4-110217E97890}" destId="{C0B92E0A-99AE-4031-AA7E-C74C5450A578}" srcOrd="0" destOrd="0" parTransId="{6BA5D556-C37F-43E1-8C95-781A8EFA1E6B}" sibTransId="{8FBBBE59-2DB6-4A6E-951E-654F03FAF691}"/>
    <dgm:cxn modelId="{B83065E4-D849-47A1-A1E9-E7C8CD1E2E8B}" type="presOf" srcId="{B7E56EC6-8B50-4D09-BD73-5F1FA59D63AE}" destId="{2A4D154A-EF45-49CC-A2F9-C4F7C6790CBB}" srcOrd="0" destOrd="0" presId="urn:microsoft.com/office/officeart/2005/8/layout/chevron1"/>
    <dgm:cxn modelId="{EFDFEDEE-8E12-4AD6-951F-71CC18BEB584}" srcId="{1D87EF29-D2AD-4EE4-BCD4-110217E97890}" destId="{B7E56EC6-8B50-4D09-BD73-5F1FA59D63AE}" srcOrd="1" destOrd="0" parTransId="{7D1FC3E0-CB1B-44A2-98D9-6F7A320D1EB5}" sibTransId="{2328764E-286B-46EC-BDC4-262B8904D852}"/>
    <dgm:cxn modelId="{54F17E23-76BD-46F0-9752-61C4D8E55142}" type="presParOf" srcId="{1A280C1B-B009-44C2-9D4A-C9CCCABA35FD}" destId="{69BFC7F5-BF2A-4616-AA90-11E0D1A67E31}" srcOrd="0" destOrd="0" presId="urn:microsoft.com/office/officeart/2005/8/layout/chevron1"/>
    <dgm:cxn modelId="{D360BB28-C423-4BB7-A636-0AF749FB172E}" type="presParOf" srcId="{1A280C1B-B009-44C2-9D4A-C9CCCABA35FD}" destId="{EFED974A-99EE-4C94-9B85-855C0ED58731}" srcOrd="1" destOrd="0" presId="urn:microsoft.com/office/officeart/2005/8/layout/chevron1"/>
    <dgm:cxn modelId="{5BF6B2D3-BB63-40AF-88A3-AA33DC4E46C0}" type="presParOf" srcId="{1A280C1B-B009-44C2-9D4A-C9CCCABA35FD}" destId="{2A4D154A-EF45-49CC-A2F9-C4F7C6790CBB}" srcOrd="2" destOrd="0" presId="urn:microsoft.com/office/officeart/2005/8/layout/chevron1"/>
    <dgm:cxn modelId="{C5CF2E23-CF40-4754-8A50-D9B7CB181D03}" type="presParOf" srcId="{1A280C1B-B009-44C2-9D4A-C9CCCABA35FD}" destId="{E6988DA0-C9FD-4E34-83CB-E8A72036B723}" srcOrd="3" destOrd="0" presId="urn:microsoft.com/office/officeart/2005/8/layout/chevron1"/>
    <dgm:cxn modelId="{C2BE0345-5EB1-4733-B7B5-B3D9547289FC}" type="presParOf" srcId="{1A280C1B-B009-44C2-9D4A-C9CCCABA35FD}" destId="{8F6D2199-1E25-437F-B700-A1BF5F3D45D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87EF29-D2AD-4EE4-BCD4-110217E97890}" type="doc">
      <dgm:prSet loTypeId="urn:microsoft.com/office/officeart/2005/8/layout/chevron1" loCatId="process" qsTypeId="urn:microsoft.com/office/officeart/2005/8/quickstyle/simple1" qsCatId="simple" csTypeId="urn:microsoft.com/office/officeart/2005/8/colors/colorful1" csCatId="colorful" phldr="1"/>
      <dgm:spPr/>
    </dgm:pt>
    <dgm:pt modelId="{C0B92E0A-99AE-4031-AA7E-C74C5450A578}">
      <dgm:prSet phldrT="[Text]"/>
      <dgm:spPr/>
      <dgm:t>
        <a:bodyPr/>
        <a:lstStyle/>
        <a:p>
          <a:r>
            <a:rPr lang="en-US" dirty="0">
              <a:solidFill>
                <a:schemeClr val="tx1"/>
              </a:solidFill>
            </a:rPr>
            <a:t>Similarity of data in higher dimension : finding similarity matrix in higher dimension</a:t>
          </a:r>
          <a:endParaRPr lang="en-IN" dirty="0">
            <a:solidFill>
              <a:schemeClr val="tx1"/>
            </a:solidFill>
          </a:endParaRPr>
        </a:p>
      </dgm:t>
    </dgm:pt>
    <dgm:pt modelId="{6BA5D556-C37F-43E1-8C95-781A8EFA1E6B}" type="parTrans" cxnId="{FB467AC8-B29F-4724-BFC6-F91CD0298317}">
      <dgm:prSet/>
      <dgm:spPr/>
      <dgm:t>
        <a:bodyPr/>
        <a:lstStyle/>
        <a:p>
          <a:endParaRPr lang="en-IN">
            <a:solidFill>
              <a:schemeClr val="tx1"/>
            </a:solidFill>
          </a:endParaRPr>
        </a:p>
      </dgm:t>
    </dgm:pt>
    <dgm:pt modelId="{8FBBBE59-2DB6-4A6E-951E-654F03FAF691}" type="sibTrans" cxnId="{FB467AC8-B29F-4724-BFC6-F91CD0298317}">
      <dgm:prSet/>
      <dgm:spPr/>
      <dgm:t>
        <a:bodyPr/>
        <a:lstStyle/>
        <a:p>
          <a:endParaRPr lang="en-IN">
            <a:solidFill>
              <a:schemeClr val="tx1"/>
            </a:solidFill>
          </a:endParaRPr>
        </a:p>
      </dgm:t>
    </dgm:pt>
    <dgm:pt modelId="{B7E56EC6-8B50-4D09-BD73-5F1FA59D63AE}">
      <dgm:prSet phldrT="[Text]"/>
      <dgm:spPr/>
      <dgm:t>
        <a:bodyPr/>
        <a:lstStyle/>
        <a:p>
          <a:r>
            <a:rPr lang="en-US" dirty="0">
              <a:solidFill>
                <a:schemeClr val="tx1"/>
              </a:solidFill>
            </a:rPr>
            <a:t>Random mapping in lower dimension data: Finding similarity matrix in lower dimension</a:t>
          </a:r>
          <a:endParaRPr lang="en-IN" dirty="0">
            <a:solidFill>
              <a:schemeClr val="tx1"/>
            </a:solidFill>
          </a:endParaRPr>
        </a:p>
      </dgm:t>
    </dgm:pt>
    <dgm:pt modelId="{7D1FC3E0-CB1B-44A2-98D9-6F7A320D1EB5}" type="parTrans" cxnId="{EFDFEDEE-8E12-4AD6-951F-71CC18BEB584}">
      <dgm:prSet/>
      <dgm:spPr/>
      <dgm:t>
        <a:bodyPr/>
        <a:lstStyle/>
        <a:p>
          <a:endParaRPr lang="en-IN">
            <a:solidFill>
              <a:schemeClr val="tx1"/>
            </a:solidFill>
          </a:endParaRPr>
        </a:p>
      </dgm:t>
    </dgm:pt>
    <dgm:pt modelId="{2328764E-286B-46EC-BDC4-262B8904D852}" type="sibTrans" cxnId="{EFDFEDEE-8E12-4AD6-951F-71CC18BEB584}">
      <dgm:prSet/>
      <dgm:spPr/>
      <dgm:t>
        <a:bodyPr/>
        <a:lstStyle/>
        <a:p>
          <a:endParaRPr lang="en-IN">
            <a:solidFill>
              <a:schemeClr val="tx1"/>
            </a:solidFill>
          </a:endParaRPr>
        </a:p>
      </dgm:t>
    </dgm:pt>
    <dgm:pt modelId="{2679BF0E-59AF-4B2D-AA57-95C9AE70A816}">
      <dgm:prSet phldrT="[Text]"/>
      <dgm:spPr/>
      <dgm:t>
        <a:bodyPr/>
        <a:lstStyle/>
        <a:p>
          <a:r>
            <a:rPr lang="en-US" dirty="0">
              <a:solidFill>
                <a:schemeClr val="tx1"/>
              </a:solidFill>
            </a:rPr>
            <a:t>Iterative approach to make similarity matrix in lower dimension closer to similarity matrix in higher dimension</a:t>
          </a:r>
          <a:endParaRPr lang="en-IN" dirty="0">
            <a:solidFill>
              <a:schemeClr val="tx1"/>
            </a:solidFill>
          </a:endParaRPr>
        </a:p>
      </dgm:t>
    </dgm:pt>
    <dgm:pt modelId="{CB4DDF63-38CD-45A5-8BFB-4BDAAC3E2D0C}" type="parTrans" cxnId="{F2781D5F-1DAB-4B3E-A74D-E1114AB6B4B6}">
      <dgm:prSet/>
      <dgm:spPr/>
      <dgm:t>
        <a:bodyPr/>
        <a:lstStyle/>
        <a:p>
          <a:endParaRPr lang="en-IN">
            <a:solidFill>
              <a:schemeClr val="tx1"/>
            </a:solidFill>
          </a:endParaRPr>
        </a:p>
      </dgm:t>
    </dgm:pt>
    <dgm:pt modelId="{5AB9EF96-5CF2-453B-8CC2-06D48D3975CF}" type="sibTrans" cxnId="{F2781D5F-1DAB-4B3E-A74D-E1114AB6B4B6}">
      <dgm:prSet/>
      <dgm:spPr/>
      <dgm:t>
        <a:bodyPr/>
        <a:lstStyle/>
        <a:p>
          <a:endParaRPr lang="en-IN">
            <a:solidFill>
              <a:schemeClr val="tx1"/>
            </a:solidFill>
          </a:endParaRPr>
        </a:p>
      </dgm:t>
    </dgm:pt>
    <dgm:pt modelId="{1A280C1B-B009-44C2-9D4A-C9CCCABA35FD}" type="pres">
      <dgm:prSet presAssocID="{1D87EF29-D2AD-4EE4-BCD4-110217E97890}" presName="Name0" presStyleCnt="0">
        <dgm:presLayoutVars>
          <dgm:dir/>
          <dgm:animLvl val="lvl"/>
          <dgm:resizeHandles val="exact"/>
        </dgm:presLayoutVars>
      </dgm:prSet>
      <dgm:spPr/>
    </dgm:pt>
    <dgm:pt modelId="{69BFC7F5-BF2A-4616-AA90-11E0D1A67E31}" type="pres">
      <dgm:prSet presAssocID="{C0B92E0A-99AE-4031-AA7E-C74C5450A578}" presName="parTxOnly" presStyleLbl="node1" presStyleIdx="0" presStyleCnt="3">
        <dgm:presLayoutVars>
          <dgm:chMax val="0"/>
          <dgm:chPref val="0"/>
          <dgm:bulletEnabled val="1"/>
        </dgm:presLayoutVars>
      </dgm:prSet>
      <dgm:spPr/>
    </dgm:pt>
    <dgm:pt modelId="{EFED974A-99EE-4C94-9B85-855C0ED58731}" type="pres">
      <dgm:prSet presAssocID="{8FBBBE59-2DB6-4A6E-951E-654F03FAF691}" presName="parTxOnlySpace" presStyleCnt="0"/>
      <dgm:spPr/>
    </dgm:pt>
    <dgm:pt modelId="{2A4D154A-EF45-49CC-A2F9-C4F7C6790CBB}" type="pres">
      <dgm:prSet presAssocID="{B7E56EC6-8B50-4D09-BD73-5F1FA59D63AE}" presName="parTxOnly" presStyleLbl="node1" presStyleIdx="1" presStyleCnt="3">
        <dgm:presLayoutVars>
          <dgm:chMax val="0"/>
          <dgm:chPref val="0"/>
          <dgm:bulletEnabled val="1"/>
        </dgm:presLayoutVars>
      </dgm:prSet>
      <dgm:spPr/>
    </dgm:pt>
    <dgm:pt modelId="{E6988DA0-C9FD-4E34-83CB-E8A72036B723}" type="pres">
      <dgm:prSet presAssocID="{2328764E-286B-46EC-BDC4-262B8904D852}" presName="parTxOnlySpace" presStyleCnt="0"/>
      <dgm:spPr/>
    </dgm:pt>
    <dgm:pt modelId="{8F6D2199-1E25-437F-B700-A1BF5F3D45DF}" type="pres">
      <dgm:prSet presAssocID="{2679BF0E-59AF-4B2D-AA57-95C9AE70A816}" presName="parTxOnly" presStyleLbl="node1" presStyleIdx="2" presStyleCnt="3">
        <dgm:presLayoutVars>
          <dgm:chMax val="0"/>
          <dgm:chPref val="0"/>
          <dgm:bulletEnabled val="1"/>
        </dgm:presLayoutVars>
      </dgm:prSet>
      <dgm:spPr/>
    </dgm:pt>
  </dgm:ptLst>
  <dgm:cxnLst>
    <dgm:cxn modelId="{5AF93208-55E7-4FA2-B15A-A33938615ACE}" type="presOf" srcId="{2679BF0E-59AF-4B2D-AA57-95C9AE70A816}" destId="{8F6D2199-1E25-437F-B700-A1BF5F3D45DF}" srcOrd="0" destOrd="0" presId="urn:microsoft.com/office/officeart/2005/8/layout/chevron1"/>
    <dgm:cxn modelId="{1BA32F32-392B-4629-A00D-549E3E62F46D}" type="presOf" srcId="{1D87EF29-D2AD-4EE4-BCD4-110217E97890}" destId="{1A280C1B-B009-44C2-9D4A-C9CCCABA35FD}" srcOrd="0" destOrd="0" presId="urn:microsoft.com/office/officeart/2005/8/layout/chevron1"/>
    <dgm:cxn modelId="{F2781D5F-1DAB-4B3E-A74D-E1114AB6B4B6}" srcId="{1D87EF29-D2AD-4EE4-BCD4-110217E97890}" destId="{2679BF0E-59AF-4B2D-AA57-95C9AE70A816}" srcOrd="2" destOrd="0" parTransId="{CB4DDF63-38CD-45A5-8BFB-4BDAAC3E2D0C}" sibTransId="{5AB9EF96-5CF2-453B-8CC2-06D48D3975CF}"/>
    <dgm:cxn modelId="{7D8BC89C-0882-4D9B-80B3-2E86066C550D}" type="presOf" srcId="{C0B92E0A-99AE-4031-AA7E-C74C5450A578}" destId="{69BFC7F5-BF2A-4616-AA90-11E0D1A67E31}" srcOrd="0" destOrd="0" presId="urn:microsoft.com/office/officeart/2005/8/layout/chevron1"/>
    <dgm:cxn modelId="{FB467AC8-B29F-4724-BFC6-F91CD0298317}" srcId="{1D87EF29-D2AD-4EE4-BCD4-110217E97890}" destId="{C0B92E0A-99AE-4031-AA7E-C74C5450A578}" srcOrd="0" destOrd="0" parTransId="{6BA5D556-C37F-43E1-8C95-781A8EFA1E6B}" sibTransId="{8FBBBE59-2DB6-4A6E-951E-654F03FAF691}"/>
    <dgm:cxn modelId="{B83065E4-D849-47A1-A1E9-E7C8CD1E2E8B}" type="presOf" srcId="{B7E56EC6-8B50-4D09-BD73-5F1FA59D63AE}" destId="{2A4D154A-EF45-49CC-A2F9-C4F7C6790CBB}" srcOrd="0" destOrd="0" presId="urn:microsoft.com/office/officeart/2005/8/layout/chevron1"/>
    <dgm:cxn modelId="{EFDFEDEE-8E12-4AD6-951F-71CC18BEB584}" srcId="{1D87EF29-D2AD-4EE4-BCD4-110217E97890}" destId="{B7E56EC6-8B50-4D09-BD73-5F1FA59D63AE}" srcOrd="1" destOrd="0" parTransId="{7D1FC3E0-CB1B-44A2-98D9-6F7A320D1EB5}" sibTransId="{2328764E-286B-46EC-BDC4-262B8904D852}"/>
    <dgm:cxn modelId="{54F17E23-76BD-46F0-9752-61C4D8E55142}" type="presParOf" srcId="{1A280C1B-B009-44C2-9D4A-C9CCCABA35FD}" destId="{69BFC7F5-BF2A-4616-AA90-11E0D1A67E31}" srcOrd="0" destOrd="0" presId="urn:microsoft.com/office/officeart/2005/8/layout/chevron1"/>
    <dgm:cxn modelId="{D360BB28-C423-4BB7-A636-0AF749FB172E}" type="presParOf" srcId="{1A280C1B-B009-44C2-9D4A-C9CCCABA35FD}" destId="{EFED974A-99EE-4C94-9B85-855C0ED58731}" srcOrd="1" destOrd="0" presId="urn:microsoft.com/office/officeart/2005/8/layout/chevron1"/>
    <dgm:cxn modelId="{5BF6B2D3-BB63-40AF-88A3-AA33DC4E46C0}" type="presParOf" srcId="{1A280C1B-B009-44C2-9D4A-C9CCCABA35FD}" destId="{2A4D154A-EF45-49CC-A2F9-C4F7C6790CBB}" srcOrd="2" destOrd="0" presId="urn:microsoft.com/office/officeart/2005/8/layout/chevron1"/>
    <dgm:cxn modelId="{C5CF2E23-CF40-4754-8A50-D9B7CB181D03}" type="presParOf" srcId="{1A280C1B-B009-44C2-9D4A-C9CCCABA35FD}" destId="{E6988DA0-C9FD-4E34-83CB-E8A72036B723}" srcOrd="3" destOrd="0" presId="urn:microsoft.com/office/officeart/2005/8/layout/chevron1"/>
    <dgm:cxn modelId="{C2BE0345-5EB1-4733-B7B5-B3D9547289FC}" type="presParOf" srcId="{1A280C1B-B009-44C2-9D4A-C9CCCABA35FD}" destId="{8F6D2199-1E25-437F-B700-A1BF5F3D45D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87EF29-D2AD-4EE4-BCD4-110217E97890}" type="doc">
      <dgm:prSet loTypeId="urn:microsoft.com/office/officeart/2005/8/layout/chevron1" loCatId="process" qsTypeId="urn:microsoft.com/office/officeart/2005/8/quickstyle/simple1" qsCatId="simple" csTypeId="urn:microsoft.com/office/officeart/2005/8/colors/colorful1" csCatId="colorful" phldr="1"/>
      <dgm:spPr/>
    </dgm:pt>
    <dgm:pt modelId="{C0B92E0A-99AE-4031-AA7E-C74C5450A578}">
      <dgm:prSet phldrT="[Text]"/>
      <dgm:spPr/>
      <dgm:t>
        <a:bodyPr/>
        <a:lstStyle/>
        <a:p>
          <a:r>
            <a:rPr lang="en-US" dirty="0">
              <a:solidFill>
                <a:schemeClr val="tx1"/>
              </a:solidFill>
            </a:rPr>
            <a:t>Similarity of data in higher dimension : finding similarity matrix in higher dimension</a:t>
          </a:r>
          <a:endParaRPr lang="en-IN" dirty="0">
            <a:solidFill>
              <a:schemeClr val="tx1"/>
            </a:solidFill>
          </a:endParaRPr>
        </a:p>
      </dgm:t>
    </dgm:pt>
    <dgm:pt modelId="{6BA5D556-C37F-43E1-8C95-781A8EFA1E6B}" type="parTrans" cxnId="{FB467AC8-B29F-4724-BFC6-F91CD0298317}">
      <dgm:prSet/>
      <dgm:spPr/>
      <dgm:t>
        <a:bodyPr/>
        <a:lstStyle/>
        <a:p>
          <a:endParaRPr lang="en-IN">
            <a:solidFill>
              <a:schemeClr val="tx1"/>
            </a:solidFill>
          </a:endParaRPr>
        </a:p>
      </dgm:t>
    </dgm:pt>
    <dgm:pt modelId="{8FBBBE59-2DB6-4A6E-951E-654F03FAF691}" type="sibTrans" cxnId="{FB467AC8-B29F-4724-BFC6-F91CD0298317}">
      <dgm:prSet/>
      <dgm:spPr/>
      <dgm:t>
        <a:bodyPr/>
        <a:lstStyle/>
        <a:p>
          <a:endParaRPr lang="en-IN">
            <a:solidFill>
              <a:schemeClr val="tx1"/>
            </a:solidFill>
          </a:endParaRPr>
        </a:p>
      </dgm:t>
    </dgm:pt>
    <dgm:pt modelId="{B7E56EC6-8B50-4D09-BD73-5F1FA59D63AE}">
      <dgm:prSet phldrT="[Text]"/>
      <dgm:spPr/>
      <dgm:t>
        <a:bodyPr/>
        <a:lstStyle/>
        <a:p>
          <a:r>
            <a:rPr lang="en-US" dirty="0">
              <a:solidFill>
                <a:schemeClr val="tx1"/>
              </a:solidFill>
            </a:rPr>
            <a:t>Random mapping in lower dimension data: Finding similarity matrix in lower dimension</a:t>
          </a:r>
          <a:endParaRPr lang="en-IN" dirty="0">
            <a:solidFill>
              <a:schemeClr val="tx1"/>
            </a:solidFill>
          </a:endParaRPr>
        </a:p>
      </dgm:t>
    </dgm:pt>
    <dgm:pt modelId="{7D1FC3E0-CB1B-44A2-98D9-6F7A320D1EB5}" type="parTrans" cxnId="{EFDFEDEE-8E12-4AD6-951F-71CC18BEB584}">
      <dgm:prSet/>
      <dgm:spPr/>
      <dgm:t>
        <a:bodyPr/>
        <a:lstStyle/>
        <a:p>
          <a:endParaRPr lang="en-IN">
            <a:solidFill>
              <a:schemeClr val="tx1"/>
            </a:solidFill>
          </a:endParaRPr>
        </a:p>
      </dgm:t>
    </dgm:pt>
    <dgm:pt modelId="{2328764E-286B-46EC-BDC4-262B8904D852}" type="sibTrans" cxnId="{EFDFEDEE-8E12-4AD6-951F-71CC18BEB584}">
      <dgm:prSet/>
      <dgm:spPr/>
      <dgm:t>
        <a:bodyPr/>
        <a:lstStyle/>
        <a:p>
          <a:endParaRPr lang="en-IN">
            <a:solidFill>
              <a:schemeClr val="tx1"/>
            </a:solidFill>
          </a:endParaRPr>
        </a:p>
      </dgm:t>
    </dgm:pt>
    <dgm:pt modelId="{2679BF0E-59AF-4B2D-AA57-95C9AE70A816}">
      <dgm:prSet phldrT="[Text]"/>
      <dgm:spPr/>
      <dgm:t>
        <a:bodyPr/>
        <a:lstStyle/>
        <a:p>
          <a:r>
            <a:rPr lang="en-US" dirty="0">
              <a:solidFill>
                <a:schemeClr val="tx1"/>
              </a:solidFill>
            </a:rPr>
            <a:t>Iterative approach to make similarity matrix in lower dimension closer to similarity matrix in higher dimension</a:t>
          </a:r>
          <a:endParaRPr lang="en-IN" dirty="0">
            <a:solidFill>
              <a:schemeClr val="tx1"/>
            </a:solidFill>
          </a:endParaRPr>
        </a:p>
      </dgm:t>
    </dgm:pt>
    <dgm:pt modelId="{CB4DDF63-38CD-45A5-8BFB-4BDAAC3E2D0C}" type="parTrans" cxnId="{F2781D5F-1DAB-4B3E-A74D-E1114AB6B4B6}">
      <dgm:prSet/>
      <dgm:spPr/>
      <dgm:t>
        <a:bodyPr/>
        <a:lstStyle/>
        <a:p>
          <a:endParaRPr lang="en-IN">
            <a:solidFill>
              <a:schemeClr val="tx1"/>
            </a:solidFill>
          </a:endParaRPr>
        </a:p>
      </dgm:t>
    </dgm:pt>
    <dgm:pt modelId="{5AB9EF96-5CF2-453B-8CC2-06D48D3975CF}" type="sibTrans" cxnId="{F2781D5F-1DAB-4B3E-A74D-E1114AB6B4B6}">
      <dgm:prSet/>
      <dgm:spPr/>
      <dgm:t>
        <a:bodyPr/>
        <a:lstStyle/>
        <a:p>
          <a:endParaRPr lang="en-IN">
            <a:solidFill>
              <a:schemeClr val="tx1"/>
            </a:solidFill>
          </a:endParaRPr>
        </a:p>
      </dgm:t>
    </dgm:pt>
    <dgm:pt modelId="{1A280C1B-B009-44C2-9D4A-C9CCCABA35FD}" type="pres">
      <dgm:prSet presAssocID="{1D87EF29-D2AD-4EE4-BCD4-110217E97890}" presName="Name0" presStyleCnt="0">
        <dgm:presLayoutVars>
          <dgm:dir/>
          <dgm:animLvl val="lvl"/>
          <dgm:resizeHandles val="exact"/>
        </dgm:presLayoutVars>
      </dgm:prSet>
      <dgm:spPr/>
    </dgm:pt>
    <dgm:pt modelId="{69BFC7F5-BF2A-4616-AA90-11E0D1A67E31}" type="pres">
      <dgm:prSet presAssocID="{C0B92E0A-99AE-4031-AA7E-C74C5450A578}" presName="parTxOnly" presStyleLbl="node1" presStyleIdx="0" presStyleCnt="3">
        <dgm:presLayoutVars>
          <dgm:chMax val="0"/>
          <dgm:chPref val="0"/>
          <dgm:bulletEnabled val="1"/>
        </dgm:presLayoutVars>
      </dgm:prSet>
      <dgm:spPr/>
    </dgm:pt>
    <dgm:pt modelId="{EFED974A-99EE-4C94-9B85-855C0ED58731}" type="pres">
      <dgm:prSet presAssocID="{8FBBBE59-2DB6-4A6E-951E-654F03FAF691}" presName="parTxOnlySpace" presStyleCnt="0"/>
      <dgm:spPr/>
    </dgm:pt>
    <dgm:pt modelId="{2A4D154A-EF45-49CC-A2F9-C4F7C6790CBB}" type="pres">
      <dgm:prSet presAssocID="{B7E56EC6-8B50-4D09-BD73-5F1FA59D63AE}" presName="parTxOnly" presStyleLbl="node1" presStyleIdx="1" presStyleCnt="3">
        <dgm:presLayoutVars>
          <dgm:chMax val="0"/>
          <dgm:chPref val="0"/>
          <dgm:bulletEnabled val="1"/>
        </dgm:presLayoutVars>
      </dgm:prSet>
      <dgm:spPr/>
    </dgm:pt>
    <dgm:pt modelId="{E6988DA0-C9FD-4E34-83CB-E8A72036B723}" type="pres">
      <dgm:prSet presAssocID="{2328764E-286B-46EC-BDC4-262B8904D852}" presName="parTxOnlySpace" presStyleCnt="0"/>
      <dgm:spPr/>
    </dgm:pt>
    <dgm:pt modelId="{8F6D2199-1E25-437F-B700-A1BF5F3D45DF}" type="pres">
      <dgm:prSet presAssocID="{2679BF0E-59AF-4B2D-AA57-95C9AE70A816}" presName="parTxOnly" presStyleLbl="node1" presStyleIdx="2" presStyleCnt="3">
        <dgm:presLayoutVars>
          <dgm:chMax val="0"/>
          <dgm:chPref val="0"/>
          <dgm:bulletEnabled val="1"/>
        </dgm:presLayoutVars>
      </dgm:prSet>
      <dgm:spPr/>
    </dgm:pt>
  </dgm:ptLst>
  <dgm:cxnLst>
    <dgm:cxn modelId="{5AF93208-55E7-4FA2-B15A-A33938615ACE}" type="presOf" srcId="{2679BF0E-59AF-4B2D-AA57-95C9AE70A816}" destId="{8F6D2199-1E25-437F-B700-A1BF5F3D45DF}" srcOrd="0" destOrd="0" presId="urn:microsoft.com/office/officeart/2005/8/layout/chevron1"/>
    <dgm:cxn modelId="{1BA32F32-392B-4629-A00D-549E3E62F46D}" type="presOf" srcId="{1D87EF29-D2AD-4EE4-BCD4-110217E97890}" destId="{1A280C1B-B009-44C2-9D4A-C9CCCABA35FD}" srcOrd="0" destOrd="0" presId="urn:microsoft.com/office/officeart/2005/8/layout/chevron1"/>
    <dgm:cxn modelId="{F2781D5F-1DAB-4B3E-A74D-E1114AB6B4B6}" srcId="{1D87EF29-D2AD-4EE4-BCD4-110217E97890}" destId="{2679BF0E-59AF-4B2D-AA57-95C9AE70A816}" srcOrd="2" destOrd="0" parTransId="{CB4DDF63-38CD-45A5-8BFB-4BDAAC3E2D0C}" sibTransId="{5AB9EF96-5CF2-453B-8CC2-06D48D3975CF}"/>
    <dgm:cxn modelId="{7D8BC89C-0882-4D9B-80B3-2E86066C550D}" type="presOf" srcId="{C0B92E0A-99AE-4031-AA7E-C74C5450A578}" destId="{69BFC7F5-BF2A-4616-AA90-11E0D1A67E31}" srcOrd="0" destOrd="0" presId="urn:microsoft.com/office/officeart/2005/8/layout/chevron1"/>
    <dgm:cxn modelId="{FB467AC8-B29F-4724-BFC6-F91CD0298317}" srcId="{1D87EF29-D2AD-4EE4-BCD4-110217E97890}" destId="{C0B92E0A-99AE-4031-AA7E-C74C5450A578}" srcOrd="0" destOrd="0" parTransId="{6BA5D556-C37F-43E1-8C95-781A8EFA1E6B}" sibTransId="{8FBBBE59-2DB6-4A6E-951E-654F03FAF691}"/>
    <dgm:cxn modelId="{B83065E4-D849-47A1-A1E9-E7C8CD1E2E8B}" type="presOf" srcId="{B7E56EC6-8B50-4D09-BD73-5F1FA59D63AE}" destId="{2A4D154A-EF45-49CC-A2F9-C4F7C6790CBB}" srcOrd="0" destOrd="0" presId="urn:microsoft.com/office/officeart/2005/8/layout/chevron1"/>
    <dgm:cxn modelId="{EFDFEDEE-8E12-4AD6-951F-71CC18BEB584}" srcId="{1D87EF29-D2AD-4EE4-BCD4-110217E97890}" destId="{B7E56EC6-8B50-4D09-BD73-5F1FA59D63AE}" srcOrd="1" destOrd="0" parTransId="{7D1FC3E0-CB1B-44A2-98D9-6F7A320D1EB5}" sibTransId="{2328764E-286B-46EC-BDC4-262B8904D852}"/>
    <dgm:cxn modelId="{54F17E23-76BD-46F0-9752-61C4D8E55142}" type="presParOf" srcId="{1A280C1B-B009-44C2-9D4A-C9CCCABA35FD}" destId="{69BFC7F5-BF2A-4616-AA90-11E0D1A67E31}" srcOrd="0" destOrd="0" presId="urn:microsoft.com/office/officeart/2005/8/layout/chevron1"/>
    <dgm:cxn modelId="{D360BB28-C423-4BB7-A636-0AF749FB172E}" type="presParOf" srcId="{1A280C1B-B009-44C2-9D4A-C9CCCABA35FD}" destId="{EFED974A-99EE-4C94-9B85-855C0ED58731}" srcOrd="1" destOrd="0" presId="urn:microsoft.com/office/officeart/2005/8/layout/chevron1"/>
    <dgm:cxn modelId="{5BF6B2D3-BB63-40AF-88A3-AA33DC4E46C0}" type="presParOf" srcId="{1A280C1B-B009-44C2-9D4A-C9CCCABA35FD}" destId="{2A4D154A-EF45-49CC-A2F9-C4F7C6790CBB}" srcOrd="2" destOrd="0" presId="urn:microsoft.com/office/officeart/2005/8/layout/chevron1"/>
    <dgm:cxn modelId="{C5CF2E23-CF40-4754-8A50-D9B7CB181D03}" type="presParOf" srcId="{1A280C1B-B009-44C2-9D4A-C9CCCABA35FD}" destId="{E6988DA0-C9FD-4E34-83CB-E8A72036B723}" srcOrd="3" destOrd="0" presId="urn:microsoft.com/office/officeart/2005/8/layout/chevron1"/>
    <dgm:cxn modelId="{C2BE0345-5EB1-4733-B7B5-B3D9547289FC}" type="presParOf" srcId="{1A280C1B-B009-44C2-9D4A-C9CCCABA35FD}" destId="{8F6D2199-1E25-437F-B700-A1BF5F3D45D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8C0E3-C0D2-400E-B754-EBDA96C61E73}">
      <dsp:nvSpPr>
        <dsp:cNvPr id="0" name=""/>
        <dsp:cNvSpPr/>
      </dsp:nvSpPr>
      <dsp:spPr>
        <a:xfrm>
          <a:off x="2531" y="1890398"/>
          <a:ext cx="1379390" cy="6896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Dimensionality Reduction (Feature Treatment)</a:t>
          </a:r>
          <a:endParaRPr lang="en-IN" sz="1300" kern="1200" dirty="0"/>
        </a:p>
      </dsp:txBody>
      <dsp:txXfrm>
        <a:off x="22731" y="1910598"/>
        <a:ext cx="1338990" cy="649295"/>
      </dsp:txXfrm>
    </dsp:sp>
    <dsp:sp modelId="{F4D853AF-A60F-4EF3-81BB-E78A653DBF55}">
      <dsp:nvSpPr>
        <dsp:cNvPr id="0" name=""/>
        <dsp:cNvSpPr/>
      </dsp:nvSpPr>
      <dsp:spPr>
        <a:xfrm rot="18509147">
          <a:off x="1214494" y="1870401"/>
          <a:ext cx="886611" cy="35683"/>
        </a:xfrm>
        <a:custGeom>
          <a:avLst/>
          <a:gdLst/>
          <a:ahLst/>
          <a:cxnLst/>
          <a:rect l="0" t="0" r="0" b="0"/>
          <a:pathLst>
            <a:path>
              <a:moveTo>
                <a:pt x="0" y="17841"/>
              </a:moveTo>
              <a:lnTo>
                <a:pt x="886611" y="1784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35635" y="1866077"/>
        <a:ext cx="44330" cy="44330"/>
      </dsp:txXfrm>
    </dsp:sp>
    <dsp:sp modelId="{F57BFEDA-0DCE-42B4-8A9E-2246BE381DBF}">
      <dsp:nvSpPr>
        <dsp:cNvPr id="0" name=""/>
        <dsp:cNvSpPr/>
      </dsp:nvSpPr>
      <dsp:spPr>
        <a:xfrm>
          <a:off x="1933678" y="1196392"/>
          <a:ext cx="1379390" cy="6896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Feature Extraction</a:t>
          </a:r>
          <a:endParaRPr lang="en-IN" sz="1300" kern="1200" dirty="0"/>
        </a:p>
      </dsp:txBody>
      <dsp:txXfrm>
        <a:off x="1953878" y="1216592"/>
        <a:ext cx="1338990" cy="649295"/>
      </dsp:txXfrm>
    </dsp:sp>
    <dsp:sp modelId="{BC5EC154-FADD-4678-8682-3CB05AC8D847}">
      <dsp:nvSpPr>
        <dsp:cNvPr id="0" name=""/>
        <dsp:cNvSpPr/>
      </dsp:nvSpPr>
      <dsp:spPr>
        <a:xfrm rot="18770822">
          <a:off x="3183270" y="1225967"/>
          <a:ext cx="811354" cy="35683"/>
        </a:xfrm>
        <a:custGeom>
          <a:avLst/>
          <a:gdLst/>
          <a:ahLst/>
          <a:cxnLst/>
          <a:rect l="0" t="0" r="0" b="0"/>
          <a:pathLst>
            <a:path>
              <a:moveTo>
                <a:pt x="0" y="17841"/>
              </a:moveTo>
              <a:lnTo>
                <a:pt x="811354" y="1784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68663" y="1223525"/>
        <a:ext cx="40567" cy="40567"/>
      </dsp:txXfrm>
    </dsp:sp>
    <dsp:sp modelId="{244A79AA-BA83-447E-BA17-3D5E7FE73679}">
      <dsp:nvSpPr>
        <dsp:cNvPr id="0" name=""/>
        <dsp:cNvSpPr/>
      </dsp:nvSpPr>
      <dsp:spPr>
        <a:xfrm>
          <a:off x="3864826" y="601529"/>
          <a:ext cx="1379390" cy="68969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Component / Factor based</a:t>
          </a:r>
          <a:endParaRPr lang="en-IN" sz="1300" kern="1200" dirty="0"/>
        </a:p>
      </dsp:txBody>
      <dsp:txXfrm>
        <a:off x="3885026" y="621729"/>
        <a:ext cx="1338990" cy="649295"/>
      </dsp:txXfrm>
    </dsp:sp>
    <dsp:sp modelId="{3B221DE4-159A-4737-A078-8451BDBEAA89}">
      <dsp:nvSpPr>
        <dsp:cNvPr id="0" name=""/>
        <dsp:cNvSpPr/>
      </dsp:nvSpPr>
      <dsp:spPr>
        <a:xfrm rot="19457599">
          <a:off x="5180350" y="730248"/>
          <a:ext cx="679490" cy="35683"/>
        </a:xfrm>
        <a:custGeom>
          <a:avLst/>
          <a:gdLst/>
          <a:ahLst/>
          <a:cxnLst/>
          <a:rect l="0" t="0" r="0" b="0"/>
          <a:pathLst>
            <a:path>
              <a:moveTo>
                <a:pt x="0" y="17841"/>
              </a:moveTo>
              <a:lnTo>
                <a:pt x="679490"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503107" y="731103"/>
        <a:ext cx="33974" cy="33974"/>
      </dsp:txXfrm>
    </dsp:sp>
    <dsp:sp modelId="{F02721E0-35AE-4813-B777-75E57BF5234E}">
      <dsp:nvSpPr>
        <dsp:cNvPr id="0" name=""/>
        <dsp:cNvSpPr/>
      </dsp:nvSpPr>
      <dsp:spPr>
        <a:xfrm>
          <a:off x="5795973" y="204955"/>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Supervised</a:t>
          </a:r>
          <a:endParaRPr lang="en-IN" sz="1300" kern="1200" dirty="0"/>
        </a:p>
      </dsp:txBody>
      <dsp:txXfrm>
        <a:off x="5816173" y="225155"/>
        <a:ext cx="1338990" cy="649295"/>
      </dsp:txXfrm>
    </dsp:sp>
    <dsp:sp modelId="{5809F6E3-0041-41C7-8A53-AE3F386A5A59}">
      <dsp:nvSpPr>
        <dsp:cNvPr id="0" name=""/>
        <dsp:cNvSpPr/>
      </dsp:nvSpPr>
      <dsp:spPr>
        <a:xfrm>
          <a:off x="7175364" y="531961"/>
          <a:ext cx="551756" cy="35683"/>
        </a:xfrm>
        <a:custGeom>
          <a:avLst/>
          <a:gdLst/>
          <a:ahLst/>
          <a:cxnLst/>
          <a:rect l="0" t="0" r="0" b="0"/>
          <a:pathLst>
            <a:path>
              <a:moveTo>
                <a:pt x="0" y="17841"/>
              </a:moveTo>
              <a:lnTo>
                <a:pt x="551756"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7448" y="536008"/>
        <a:ext cx="27587" cy="27587"/>
      </dsp:txXfrm>
    </dsp:sp>
    <dsp:sp modelId="{79A9EB2F-B8B0-4F5A-BEB8-DF7C37BD77E9}">
      <dsp:nvSpPr>
        <dsp:cNvPr id="0" name=""/>
        <dsp:cNvSpPr/>
      </dsp:nvSpPr>
      <dsp:spPr>
        <a:xfrm>
          <a:off x="7727120" y="204955"/>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LDA</a:t>
          </a:r>
          <a:endParaRPr lang="en-IN" sz="1300" kern="1200" dirty="0"/>
        </a:p>
      </dsp:txBody>
      <dsp:txXfrm>
        <a:off x="7747320" y="225155"/>
        <a:ext cx="1338990" cy="649295"/>
      </dsp:txXfrm>
    </dsp:sp>
    <dsp:sp modelId="{D64BA77D-8926-4961-B1D6-76C9117E14A2}">
      <dsp:nvSpPr>
        <dsp:cNvPr id="0" name=""/>
        <dsp:cNvSpPr/>
      </dsp:nvSpPr>
      <dsp:spPr>
        <a:xfrm rot="2142401">
          <a:off x="5180350" y="1126823"/>
          <a:ext cx="679490" cy="35683"/>
        </a:xfrm>
        <a:custGeom>
          <a:avLst/>
          <a:gdLst/>
          <a:ahLst/>
          <a:cxnLst/>
          <a:rect l="0" t="0" r="0" b="0"/>
          <a:pathLst>
            <a:path>
              <a:moveTo>
                <a:pt x="0" y="17841"/>
              </a:moveTo>
              <a:lnTo>
                <a:pt x="679490"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503107" y="1127677"/>
        <a:ext cx="33974" cy="33974"/>
      </dsp:txXfrm>
    </dsp:sp>
    <dsp:sp modelId="{1B51023B-B4A7-4807-873E-C070AA674417}">
      <dsp:nvSpPr>
        <dsp:cNvPr id="0" name=""/>
        <dsp:cNvSpPr/>
      </dsp:nvSpPr>
      <dsp:spPr>
        <a:xfrm>
          <a:off x="5795973" y="998104"/>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Unsupervised</a:t>
          </a:r>
          <a:endParaRPr lang="en-IN" sz="1300" kern="1200" dirty="0"/>
        </a:p>
      </dsp:txBody>
      <dsp:txXfrm>
        <a:off x="5816173" y="1018304"/>
        <a:ext cx="1338990" cy="649295"/>
      </dsp:txXfrm>
    </dsp:sp>
    <dsp:sp modelId="{99083E37-DA3D-45EA-91B3-F54F8D8DA3AB}">
      <dsp:nvSpPr>
        <dsp:cNvPr id="0" name=""/>
        <dsp:cNvSpPr/>
      </dsp:nvSpPr>
      <dsp:spPr>
        <a:xfrm>
          <a:off x="7175364" y="1325110"/>
          <a:ext cx="551756" cy="35683"/>
        </a:xfrm>
        <a:custGeom>
          <a:avLst/>
          <a:gdLst/>
          <a:ahLst/>
          <a:cxnLst/>
          <a:rect l="0" t="0" r="0" b="0"/>
          <a:pathLst>
            <a:path>
              <a:moveTo>
                <a:pt x="0" y="17841"/>
              </a:moveTo>
              <a:lnTo>
                <a:pt x="551756"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437448" y="1329158"/>
        <a:ext cx="27587" cy="27587"/>
      </dsp:txXfrm>
    </dsp:sp>
    <dsp:sp modelId="{2EA409A6-ECBD-4F37-B481-C18D5F90F721}">
      <dsp:nvSpPr>
        <dsp:cNvPr id="0" name=""/>
        <dsp:cNvSpPr/>
      </dsp:nvSpPr>
      <dsp:spPr>
        <a:xfrm>
          <a:off x="7727120" y="998104"/>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PCA | SVD…</a:t>
          </a:r>
          <a:endParaRPr lang="en-IN" sz="1300" kern="1200" dirty="0"/>
        </a:p>
      </dsp:txBody>
      <dsp:txXfrm>
        <a:off x="7747320" y="1018304"/>
        <a:ext cx="1338990" cy="649295"/>
      </dsp:txXfrm>
    </dsp:sp>
    <dsp:sp modelId="{FBFACD08-3884-4ABD-8B03-4471CC25DF94}">
      <dsp:nvSpPr>
        <dsp:cNvPr id="0" name=""/>
        <dsp:cNvSpPr/>
      </dsp:nvSpPr>
      <dsp:spPr>
        <a:xfrm rot="2829178">
          <a:off x="3183270" y="1820829"/>
          <a:ext cx="811354" cy="35683"/>
        </a:xfrm>
        <a:custGeom>
          <a:avLst/>
          <a:gdLst/>
          <a:ahLst/>
          <a:cxnLst/>
          <a:rect l="0" t="0" r="0" b="0"/>
          <a:pathLst>
            <a:path>
              <a:moveTo>
                <a:pt x="0" y="17841"/>
              </a:moveTo>
              <a:lnTo>
                <a:pt x="811354" y="1784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68663" y="1818387"/>
        <a:ext cx="40567" cy="40567"/>
      </dsp:txXfrm>
    </dsp:sp>
    <dsp:sp modelId="{BCF8500A-BEA5-49F6-BA7D-C83523B70D2B}">
      <dsp:nvSpPr>
        <dsp:cNvPr id="0" name=""/>
        <dsp:cNvSpPr/>
      </dsp:nvSpPr>
      <dsp:spPr>
        <a:xfrm>
          <a:off x="3864826" y="1791254"/>
          <a:ext cx="1379390" cy="68969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Projection Based</a:t>
          </a:r>
          <a:endParaRPr lang="en-IN" sz="1300" kern="1200" dirty="0"/>
        </a:p>
      </dsp:txBody>
      <dsp:txXfrm>
        <a:off x="3885026" y="1811454"/>
        <a:ext cx="1338990" cy="649295"/>
      </dsp:txXfrm>
    </dsp:sp>
    <dsp:sp modelId="{F0E8475B-8569-4814-AE84-C964411EEE17}">
      <dsp:nvSpPr>
        <dsp:cNvPr id="0" name=""/>
        <dsp:cNvSpPr/>
      </dsp:nvSpPr>
      <dsp:spPr>
        <a:xfrm>
          <a:off x="5244216" y="2118260"/>
          <a:ext cx="551756" cy="35683"/>
        </a:xfrm>
        <a:custGeom>
          <a:avLst/>
          <a:gdLst/>
          <a:ahLst/>
          <a:cxnLst/>
          <a:rect l="0" t="0" r="0" b="0"/>
          <a:pathLst>
            <a:path>
              <a:moveTo>
                <a:pt x="0" y="17841"/>
              </a:moveTo>
              <a:lnTo>
                <a:pt x="551756"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506301" y="2122308"/>
        <a:ext cx="27587" cy="27587"/>
      </dsp:txXfrm>
    </dsp:sp>
    <dsp:sp modelId="{24831F74-6812-40F4-97BC-0417BE480D2D}">
      <dsp:nvSpPr>
        <dsp:cNvPr id="0" name=""/>
        <dsp:cNvSpPr/>
      </dsp:nvSpPr>
      <dsp:spPr>
        <a:xfrm>
          <a:off x="5795973" y="1791254"/>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t-SNE | UMAP | MDS…</a:t>
          </a:r>
          <a:endParaRPr lang="en-IN" sz="1300" kern="1200" dirty="0"/>
        </a:p>
      </dsp:txBody>
      <dsp:txXfrm>
        <a:off x="5816173" y="1811454"/>
        <a:ext cx="1338990" cy="649295"/>
      </dsp:txXfrm>
    </dsp:sp>
    <dsp:sp modelId="{5C08462A-87CE-4197-B0B0-0E1FF496FF67}">
      <dsp:nvSpPr>
        <dsp:cNvPr id="0" name=""/>
        <dsp:cNvSpPr/>
      </dsp:nvSpPr>
      <dsp:spPr>
        <a:xfrm rot="3090853">
          <a:off x="1214494" y="2564407"/>
          <a:ext cx="886611" cy="35683"/>
        </a:xfrm>
        <a:custGeom>
          <a:avLst/>
          <a:gdLst/>
          <a:ahLst/>
          <a:cxnLst/>
          <a:rect l="0" t="0" r="0" b="0"/>
          <a:pathLst>
            <a:path>
              <a:moveTo>
                <a:pt x="0" y="17841"/>
              </a:moveTo>
              <a:lnTo>
                <a:pt x="886611" y="1784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635635" y="2560083"/>
        <a:ext cx="44330" cy="44330"/>
      </dsp:txXfrm>
    </dsp:sp>
    <dsp:sp modelId="{566069C1-132D-4D16-A632-C7FD4774F3B8}">
      <dsp:nvSpPr>
        <dsp:cNvPr id="0" name=""/>
        <dsp:cNvSpPr/>
      </dsp:nvSpPr>
      <dsp:spPr>
        <a:xfrm>
          <a:off x="1933678" y="2584404"/>
          <a:ext cx="1379390" cy="6896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Feature</a:t>
          </a:r>
        </a:p>
        <a:p>
          <a:pPr marL="0" lvl="0" indent="0" algn="ctr" defTabSz="577850">
            <a:lnSpc>
              <a:spcPct val="90000"/>
            </a:lnSpc>
            <a:spcBef>
              <a:spcPct val="0"/>
            </a:spcBef>
            <a:spcAft>
              <a:spcPct val="35000"/>
            </a:spcAft>
            <a:buNone/>
          </a:pPr>
          <a:r>
            <a:rPr lang="en-US" sz="1300" kern="1200" dirty="0"/>
            <a:t>Selection</a:t>
          </a:r>
          <a:endParaRPr lang="en-IN" sz="1300" kern="1200" dirty="0"/>
        </a:p>
      </dsp:txBody>
      <dsp:txXfrm>
        <a:off x="1953878" y="2604604"/>
        <a:ext cx="1338990" cy="649295"/>
      </dsp:txXfrm>
    </dsp:sp>
    <dsp:sp modelId="{BB99AB04-13E2-42C3-90CD-27EE44799EF2}">
      <dsp:nvSpPr>
        <dsp:cNvPr id="0" name=""/>
        <dsp:cNvSpPr/>
      </dsp:nvSpPr>
      <dsp:spPr>
        <a:xfrm>
          <a:off x="3313069" y="2911410"/>
          <a:ext cx="551756" cy="35683"/>
        </a:xfrm>
        <a:custGeom>
          <a:avLst/>
          <a:gdLst/>
          <a:ahLst/>
          <a:cxnLst/>
          <a:rect l="0" t="0" r="0" b="0"/>
          <a:pathLst>
            <a:path>
              <a:moveTo>
                <a:pt x="0" y="17841"/>
              </a:moveTo>
              <a:lnTo>
                <a:pt x="551756" y="1784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75153" y="2915458"/>
        <a:ext cx="27587" cy="27587"/>
      </dsp:txXfrm>
    </dsp:sp>
    <dsp:sp modelId="{D48F3361-C5B2-47FE-BC4F-3E6A76C6F4DE}">
      <dsp:nvSpPr>
        <dsp:cNvPr id="0" name=""/>
        <dsp:cNvSpPr/>
      </dsp:nvSpPr>
      <dsp:spPr>
        <a:xfrm>
          <a:off x="3864826" y="2584404"/>
          <a:ext cx="1379390" cy="68969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Feature Elimination</a:t>
          </a:r>
          <a:endParaRPr lang="en-IN" sz="1300" kern="1200" dirty="0"/>
        </a:p>
      </dsp:txBody>
      <dsp:txXfrm>
        <a:off x="3885026" y="2604604"/>
        <a:ext cx="1338990" cy="649295"/>
      </dsp:txXfrm>
    </dsp:sp>
    <dsp:sp modelId="{9D7F9B11-FA5B-4E70-B875-C508A83A1E93}">
      <dsp:nvSpPr>
        <dsp:cNvPr id="0" name=""/>
        <dsp:cNvSpPr/>
      </dsp:nvSpPr>
      <dsp:spPr>
        <a:xfrm>
          <a:off x="5244216" y="2911410"/>
          <a:ext cx="551756" cy="35683"/>
        </a:xfrm>
        <a:custGeom>
          <a:avLst/>
          <a:gdLst/>
          <a:ahLst/>
          <a:cxnLst/>
          <a:rect l="0" t="0" r="0" b="0"/>
          <a:pathLst>
            <a:path>
              <a:moveTo>
                <a:pt x="0" y="17841"/>
              </a:moveTo>
              <a:lnTo>
                <a:pt x="551756"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506301" y="2915458"/>
        <a:ext cx="27587" cy="27587"/>
      </dsp:txXfrm>
    </dsp:sp>
    <dsp:sp modelId="{0D3607CC-E5D0-4C6F-ADEB-D4D19B7E7022}">
      <dsp:nvSpPr>
        <dsp:cNvPr id="0" name=""/>
        <dsp:cNvSpPr/>
      </dsp:nvSpPr>
      <dsp:spPr>
        <a:xfrm>
          <a:off x="5795973" y="2584404"/>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Recursive Feature Elimination |  Filters</a:t>
          </a:r>
          <a:endParaRPr lang="en-IN" sz="1300" kern="1200" dirty="0"/>
        </a:p>
      </dsp:txBody>
      <dsp:txXfrm>
        <a:off x="5816173" y="2604604"/>
        <a:ext cx="1338990" cy="649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FC7F5-BF2A-4616-AA90-11E0D1A67E31}">
      <dsp:nvSpPr>
        <dsp:cNvPr id="0" name=""/>
        <dsp:cNvSpPr/>
      </dsp:nvSpPr>
      <dsp:spPr>
        <a:xfrm>
          <a:off x="3416" y="0"/>
          <a:ext cx="4162479" cy="101163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Similarity of data in higher dimension : finding similarity matrix in higher dimension</a:t>
          </a:r>
          <a:endParaRPr lang="en-IN" sz="1700" kern="1200" dirty="0">
            <a:solidFill>
              <a:schemeClr val="tx1"/>
            </a:solidFill>
          </a:endParaRPr>
        </a:p>
      </dsp:txBody>
      <dsp:txXfrm>
        <a:off x="509236" y="0"/>
        <a:ext cx="3150840" cy="1011639"/>
      </dsp:txXfrm>
    </dsp:sp>
    <dsp:sp modelId="{2A4D154A-EF45-49CC-A2F9-C4F7C6790CBB}">
      <dsp:nvSpPr>
        <dsp:cNvPr id="0" name=""/>
        <dsp:cNvSpPr/>
      </dsp:nvSpPr>
      <dsp:spPr>
        <a:xfrm>
          <a:off x="3749647" y="0"/>
          <a:ext cx="4162479" cy="101163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Random mapping in lower dimension data: Finding similarity matrix in lower dimension</a:t>
          </a:r>
          <a:endParaRPr lang="en-IN" sz="1700" kern="1200" dirty="0">
            <a:solidFill>
              <a:schemeClr val="tx1"/>
            </a:solidFill>
          </a:endParaRPr>
        </a:p>
      </dsp:txBody>
      <dsp:txXfrm>
        <a:off x="4255467" y="0"/>
        <a:ext cx="3150840" cy="1011639"/>
      </dsp:txXfrm>
    </dsp:sp>
    <dsp:sp modelId="{8F6D2199-1E25-437F-B700-A1BF5F3D45DF}">
      <dsp:nvSpPr>
        <dsp:cNvPr id="0" name=""/>
        <dsp:cNvSpPr/>
      </dsp:nvSpPr>
      <dsp:spPr>
        <a:xfrm>
          <a:off x="7495879" y="0"/>
          <a:ext cx="4162479" cy="101163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Iterative approach to make similarity matrix in lower dimension closer to similarity matrix in higher dimension</a:t>
          </a:r>
          <a:endParaRPr lang="en-IN" sz="1700" kern="1200" dirty="0">
            <a:solidFill>
              <a:schemeClr val="tx1"/>
            </a:solidFill>
          </a:endParaRPr>
        </a:p>
      </dsp:txBody>
      <dsp:txXfrm>
        <a:off x="8001699" y="0"/>
        <a:ext cx="3150840" cy="1011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FC7F5-BF2A-4616-AA90-11E0D1A67E31}">
      <dsp:nvSpPr>
        <dsp:cNvPr id="0" name=""/>
        <dsp:cNvSpPr/>
      </dsp:nvSpPr>
      <dsp:spPr>
        <a:xfrm>
          <a:off x="3416" y="0"/>
          <a:ext cx="4162479" cy="101163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Similarity of data in higher dimension : finding similarity matrix in higher dimension</a:t>
          </a:r>
          <a:endParaRPr lang="en-IN" sz="1700" kern="1200" dirty="0">
            <a:solidFill>
              <a:schemeClr val="tx1"/>
            </a:solidFill>
          </a:endParaRPr>
        </a:p>
      </dsp:txBody>
      <dsp:txXfrm>
        <a:off x="509236" y="0"/>
        <a:ext cx="3150840" cy="1011639"/>
      </dsp:txXfrm>
    </dsp:sp>
    <dsp:sp modelId="{2A4D154A-EF45-49CC-A2F9-C4F7C6790CBB}">
      <dsp:nvSpPr>
        <dsp:cNvPr id="0" name=""/>
        <dsp:cNvSpPr/>
      </dsp:nvSpPr>
      <dsp:spPr>
        <a:xfrm>
          <a:off x="3749647" y="0"/>
          <a:ext cx="4162479" cy="101163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Random mapping in lower dimension data: Finding similarity matrix in lower dimension</a:t>
          </a:r>
          <a:endParaRPr lang="en-IN" sz="1700" kern="1200" dirty="0">
            <a:solidFill>
              <a:schemeClr val="tx1"/>
            </a:solidFill>
          </a:endParaRPr>
        </a:p>
      </dsp:txBody>
      <dsp:txXfrm>
        <a:off x="4255467" y="0"/>
        <a:ext cx="3150840" cy="1011639"/>
      </dsp:txXfrm>
    </dsp:sp>
    <dsp:sp modelId="{8F6D2199-1E25-437F-B700-A1BF5F3D45DF}">
      <dsp:nvSpPr>
        <dsp:cNvPr id="0" name=""/>
        <dsp:cNvSpPr/>
      </dsp:nvSpPr>
      <dsp:spPr>
        <a:xfrm>
          <a:off x="7495879" y="0"/>
          <a:ext cx="4162479" cy="101163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Iterative approach to make similarity matrix in lower dimension closer to similarity matrix in higher dimension</a:t>
          </a:r>
          <a:endParaRPr lang="en-IN" sz="1700" kern="1200" dirty="0">
            <a:solidFill>
              <a:schemeClr val="tx1"/>
            </a:solidFill>
          </a:endParaRPr>
        </a:p>
      </dsp:txBody>
      <dsp:txXfrm>
        <a:off x="8001699" y="0"/>
        <a:ext cx="3150840" cy="10116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FC7F5-BF2A-4616-AA90-11E0D1A67E31}">
      <dsp:nvSpPr>
        <dsp:cNvPr id="0" name=""/>
        <dsp:cNvSpPr/>
      </dsp:nvSpPr>
      <dsp:spPr>
        <a:xfrm>
          <a:off x="3416" y="0"/>
          <a:ext cx="4162479" cy="101163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Similarity of data in higher dimension : finding similarity matrix in higher dimension</a:t>
          </a:r>
          <a:endParaRPr lang="en-IN" sz="1700" kern="1200" dirty="0">
            <a:solidFill>
              <a:schemeClr val="tx1"/>
            </a:solidFill>
          </a:endParaRPr>
        </a:p>
      </dsp:txBody>
      <dsp:txXfrm>
        <a:off x="509236" y="0"/>
        <a:ext cx="3150840" cy="1011639"/>
      </dsp:txXfrm>
    </dsp:sp>
    <dsp:sp modelId="{2A4D154A-EF45-49CC-A2F9-C4F7C6790CBB}">
      <dsp:nvSpPr>
        <dsp:cNvPr id="0" name=""/>
        <dsp:cNvSpPr/>
      </dsp:nvSpPr>
      <dsp:spPr>
        <a:xfrm>
          <a:off x="3749647" y="0"/>
          <a:ext cx="4162479" cy="101163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Random mapping in lower dimension data: Finding similarity matrix in lower dimension</a:t>
          </a:r>
          <a:endParaRPr lang="en-IN" sz="1700" kern="1200" dirty="0">
            <a:solidFill>
              <a:schemeClr val="tx1"/>
            </a:solidFill>
          </a:endParaRPr>
        </a:p>
      </dsp:txBody>
      <dsp:txXfrm>
        <a:off x="4255467" y="0"/>
        <a:ext cx="3150840" cy="1011639"/>
      </dsp:txXfrm>
    </dsp:sp>
    <dsp:sp modelId="{8F6D2199-1E25-437F-B700-A1BF5F3D45DF}">
      <dsp:nvSpPr>
        <dsp:cNvPr id="0" name=""/>
        <dsp:cNvSpPr/>
      </dsp:nvSpPr>
      <dsp:spPr>
        <a:xfrm>
          <a:off x="7495879" y="0"/>
          <a:ext cx="4162479" cy="101163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Iterative approach to make similarity matrix in lower dimension closer to similarity matrix in higher dimension</a:t>
          </a:r>
          <a:endParaRPr lang="en-IN" sz="1700" kern="1200" dirty="0">
            <a:solidFill>
              <a:schemeClr val="tx1"/>
            </a:solidFill>
          </a:endParaRPr>
        </a:p>
      </dsp:txBody>
      <dsp:txXfrm>
        <a:off x="8001699" y="0"/>
        <a:ext cx="3150840" cy="10116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0FB2-D441-6645-1C55-E36E7FD4D9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A01382-7439-5A5D-1215-066FB22BD9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6CD996-4305-C2C6-2533-F8EB9F006B84}"/>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5" name="Footer Placeholder 4">
            <a:extLst>
              <a:ext uri="{FF2B5EF4-FFF2-40B4-BE49-F238E27FC236}">
                <a16:creationId xmlns:a16="http://schemas.microsoft.com/office/drawing/2014/main" id="{16B8F924-CBA6-8F4B-7CD1-8EF9F9DFA2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207CFC-9E73-0119-DFCC-46767624C7CC}"/>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2777309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52F8-3FB6-9BF1-68D3-88B094651C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A8679E-DA06-2792-6C29-4EE0E50924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6959F7-97B5-F1EF-DC47-9873D4766B64}"/>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5" name="Footer Placeholder 4">
            <a:extLst>
              <a:ext uri="{FF2B5EF4-FFF2-40B4-BE49-F238E27FC236}">
                <a16:creationId xmlns:a16="http://schemas.microsoft.com/office/drawing/2014/main" id="{A7F0D3DA-10E8-8712-709F-7148DD74DB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40ED2E-0992-A06A-5727-B9CCFDBC8DBA}"/>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63338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81DFE9-D8C6-44F8-F87F-AF3674EF84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88D97B-5852-DE13-3564-D6279621EB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D7706C-1B7E-31F3-2F94-516B7392A100}"/>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5" name="Footer Placeholder 4">
            <a:extLst>
              <a:ext uri="{FF2B5EF4-FFF2-40B4-BE49-F238E27FC236}">
                <a16:creationId xmlns:a16="http://schemas.microsoft.com/office/drawing/2014/main" id="{9B55A33B-5099-AADC-2AED-532F0905E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62709-75D0-8680-04FC-6532089CE104}"/>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35018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F4E-22C7-3656-1450-1FCB8321375B}"/>
              </a:ext>
            </a:extLst>
          </p:cNvPr>
          <p:cNvSpPr>
            <a:spLocks noGrp="1"/>
          </p:cNvSpPr>
          <p:nvPr>
            <p:ph type="title"/>
          </p:nvPr>
        </p:nvSpPr>
        <p:spPr/>
        <p:txBody>
          <a:bodyPr>
            <a:noAutofit/>
          </a:bodyPr>
          <a:lstStyle>
            <a:lvl1pPr>
              <a:defRPr sz="3200" b="1"/>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9C1B17BD-19EB-B551-64F0-459A31EDEDC7}"/>
              </a:ext>
            </a:extLst>
          </p:cNvPr>
          <p:cNvSpPr>
            <a:spLocks noGrp="1"/>
          </p:cNvSpPr>
          <p:nvPr>
            <p:ph idx="1"/>
          </p:nvPr>
        </p:nvSpPr>
        <p:spPr>
          <a:xfrm>
            <a:off x="265545" y="748145"/>
            <a:ext cx="11660910" cy="5818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ACEC6F-6CFB-47E9-7429-09C0C459FA59}"/>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5" name="Footer Placeholder 4">
            <a:extLst>
              <a:ext uri="{FF2B5EF4-FFF2-40B4-BE49-F238E27FC236}">
                <a16:creationId xmlns:a16="http://schemas.microsoft.com/office/drawing/2014/main" id="{0E23F372-C08B-9CCD-094C-F12136E6C44F}"/>
              </a:ext>
            </a:extLst>
          </p:cNvPr>
          <p:cNvSpPr>
            <a:spLocks noGrp="1"/>
          </p:cNvSpPr>
          <p:nvPr>
            <p:ph type="ftr" sz="quarter" idx="11"/>
          </p:nvPr>
        </p:nvSpPr>
        <p:spPr/>
        <p:txBody>
          <a:bodyPr/>
          <a:lstStyle/>
          <a:p>
            <a:r>
              <a:rPr lang="en-US"/>
              <a:t>Peeyush Singhal </a:t>
            </a:r>
            <a:endParaRPr lang="en-IN" dirty="0"/>
          </a:p>
        </p:txBody>
      </p:sp>
      <p:sp>
        <p:nvSpPr>
          <p:cNvPr id="6" name="Slide Number Placeholder 5">
            <a:extLst>
              <a:ext uri="{FF2B5EF4-FFF2-40B4-BE49-F238E27FC236}">
                <a16:creationId xmlns:a16="http://schemas.microsoft.com/office/drawing/2014/main" id="{F4BE426A-4A00-4FD6-750C-1DC7945EC86E}"/>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2449691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B73B-DFE1-79D7-4824-42B2825CFB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CD5AE9-79F4-BD2E-D58E-AF82EA9EAA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0C4E11-A92D-5DB6-0F3A-E1AC5BAA2FD4}"/>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5" name="Footer Placeholder 4">
            <a:extLst>
              <a:ext uri="{FF2B5EF4-FFF2-40B4-BE49-F238E27FC236}">
                <a16:creationId xmlns:a16="http://schemas.microsoft.com/office/drawing/2014/main" id="{2654DA4A-E592-C630-4E65-A3D55F769C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98193C-AADF-CC50-983A-A8E30FCDAD14}"/>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048593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F835-85E8-18E2-9639-50E8FF4EC1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8E0DA8-7F3C-D53C-445D-49F7C04AE6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8ACAB0-1135-79A7-AE9F-B57039F0FA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5639C9-D2F2-2F2A-0AA4-10DC9296F7FA}"/>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6" name="Footer Placeholder 5">
            <a:extLst>
              <a:ext uri="{FF2B5EF4-FFF2-40B4-BE49-F238E27FC236}">
                <a16:creationId xmlns:a16="http://schemas.microsoft.com/office/drawing/2014/main" id="{24699832-BE86-F0E0-824E-9DEA8E5CCB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280CED-4697-D877-AC5B-E63BDF75C718}"/>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4115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04B8-9170-DE16-E413-4E76DD1B236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AB8606-37FE-45B5-B581-339CB8D890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268D0F-49CB-E783-C8BF-8E9C95B685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73C789-1259-3E56-09DD-C98E2575A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00AFF5-DBB2-441B-52B8-1FE8FAE40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E876F2-B10A-F272-04A5-4B70635B07AC}"/>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8" name="Footer Placeholder 7">
            <a:extLst>
              <a:ext uri="{FF2B5EF4-FFF2-40B4-BE49-F238E27FC236}">
                <a16:creationId xmlns:a16="http://schemas.microsoft.com/office/drawing/2014/main" id="{C970E841-5AED-76A7-DA66-671E7F79543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221499-1DC5-4661-1B23-AC5458D79E7F}"/>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067680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08BA-BD32-D07A-2C99-1A44F697F02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AAC56C-658A-4AAB-0B4B-0D1F45E0A419}"/>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4" name="Footer Placeholder 3">
            <a:extLst>
              <a:ext uri="{FF2B5EF4-FFF2-40B4-BE49-F238E27FC236}">
                <a16:creationId xmlns:a16="http://schemas.microsoft.com/office/drawing/2014/main" id="{50152C2F-9CC2-370D-FFCF-D24239F4D8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F81867-D50A-107F-6376-BB36F901EC34}"/>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586848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A1F66-DC12-080C-D231-83125F8B6380}"/>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3" name="Footer Placeholder 2">
            <a:extLst>
              <a:ext uri="{FF2B5EF4-FFF2-40B4-BE49-F238E27FC236}">
                <a16:creationId xmlns:a16="http://schemas.microsoft.com/office/drawing/2014/main" id="{5EFC521C-05BB-4302-1A9C-E55ADD006DD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D5633CF-FFFD-27B6-47AE-453A1E80E55D}"/>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65946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AD6F-EA9C-8AD3-781E-60C3F9B3DE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8887A2-8792-70A1-4324-E4590A31B2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A3E433-070D-EE20-8B67-46832C5EC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B21638-8ED5-B1AC-42CE-A6DF42C3B4C4}"/>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6" name="Footer Placeholder 5">
            <a:extLst>
              <a:ext uri="{FF2B5EF4-FFF2-40B4-BE49-F238E27FC236}">
                <a16:creationId xmlns:a16="http://schemas.microsoft.com/office/drawing/2014/main" id="{EB481E7F-8A9D-B86B-84FF-08DF8F3245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2070E6-6CF1-D0C5-176B-3189A87D055A}"/>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315697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A5280-500A-6C82-0E4F-4F799D17AC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83D763-3A17-3CC9-4E18-928223541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6C9A2E-5E76-0198-DCBB-B3E98770A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871FB3-3965-E796-BB56-5A81FF999D23}"/>
              </a:ext>
            </a:extLst>
          </p:cNvPr>
          <p:cNvSpPr>
            <a:spLocks noGrp="1"/>
          </p:cNvSpPr>
          <p:nvPr>
            <p:ph type="dt" sz="half" idx="10"/>
          </p:nvPr>
        </p:nvSpPr>
        <p:spPr/>
        <p:txBody>
          <a:bodyPr/>
          <a:lstStyle/>
          <a:p>
            <a:fld id="{4839D2A8-E571-4CCA-81EF-715CA524E306}" type="datetimeFigureOut">
              <a:rPr lang="en-IN" smtClean="0"/>
              <a:t>03-11-2022</a:t>
            </a:fld>
            <a:endParaRPr lang="en-IN"/>
          </a:p>
        </p:txBody>
      </p:sp>
      <p:sp>
        <p:nvSpPr>
          <p:cNvPr id="6" name="Footer Placeholder 5">
            <a:extLst>
              <a:ext uri="{FF2B5EF4-FFF2-40B4-BE49-F238E27FC236}">
                <a16:creationId xmlns:a16="http://schemas.microsoft.com/office/drawing/2014/main" id="{FF05991D-CEB2-D7A6-5061-1EA1199A85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765067-36C8-2F10-AD93-67C58E9A19EF}"/>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287469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F6EF0-AADB-DE01-7398-1E826A282B0F}"/>
              </a:ext>
            </a:extLst>
          </p:cNvPr>
          <p:cNvSpPr>
            <a:spLocks noGrp="1"/>
          </p:cNvSpPr>
          <p:nvPr>
            <p:ph type="title"/>
          </p:nvPr>
        </p:nvSpPr>
        <p:spPr>
          <a:xfrm>
            <a:off x="265545" y="51520"/>
            <a:ext cx="10515600" cy="392257"/>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CD7BC7E-491F-4755-FDC2-10080ED2C032}"/>
              </a:ext>
            </a:extLst>
          </p:cNvPr>
          <p:cNvSpPr>
            <a:spLocks noGrp="1"/>
          </p:cNvSpPr>
          <p:nvPr>
            <p:ph type="body" idx="1"/>
          </p:nvPr>
        </p:nvSpPr>
        <p:spPr>
          <a:xfrm>
            <a:off x="265545" y="443777"/>
            <a:ext cx="11660910" cy="57331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0E293BA1-1FAB-E58D-5BA5-C771C915E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9D2A8-E571-4CCA-81EF-715CA524E306}" type="datetimeFigureOut">
              <a:rPr lang="en-IN" smtClean="0"/>
              <a:t>03-11-2022</a:t>
            </a:fld>
            <a:endParaRPr lang="en-IN"/>
          </a:p>
        </p:txBody>
      </p:sp>
      <p:sp>
        <p:nvSpPr>
          <p:cNvPr id="5" name="Footer Placeholder 4">
            <a:extLst>
              <a:ext uri="{FF2B5EF4-FFF2-40B4-BE49-F238E27FC236}">
                <a16:creationId xmlns:a16="http://schemas.microsoft.com/office/drawing/2014/main" id="{CEA90F7F-77B0-5A5C-3182-FC0F1AC94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47D4F34-9506-C3DD-6055-13379DA953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98EAF-0926-494D-A854-55F10FC0E231}" type="slidenum">
              <a:rPr lang="en-IN" smtClean="0"/>
              <a:t>‹#›</a:t>
            </a:fld>
            <a:endParaRPr lang="en-IN"/>
          </a:p>
        </p:txBody>
      </p:sp>
      <p:sp>
        <p:nvSpPr>
          <p:cNvPr id="7" name="TextBox 6">
            <a:extLst>
              <a:ext uri="{FF2B5EF4-FFF2-40B4-BE49-F238E27FC236}">
                <a16:creationId xmlns:a16="http://schemas.microsoft.com/office/drawing/2014/main" id="{0E754C20-F66F-5AF6-C141-5B9BCC929F4C}"/>
              </a:ext>
            </a:extLst>
          </p:cNvPr>
          <p:cNvSpPr txBox="1"/>
          <p:nvPr userDrawn="1"/>
        </p:nvSpPr>
        <p:spPr>
          <a:xfrm>
            <a:off x="9982200" y="6610350"/>
            <a:ext cx="2022764" cy="276999"/>
          </a:xfrm>
          <a:prstGeom prst="rect">
            <a:avLst/>
          </a:prstGeom>
          <a:noFill/>
        </p:spPr>
        <p:txBody>
          <a:bodyPr wrap="square" rtlCol="0">
            <a:spAutoFit/>
          </a:bodyPr>
          <a:lstStyle/>
          <a:p>
            <a:r>
              <a:rPr lang="en-US" sz="1200" dirty="0">
                <a:solidFill>
                  <a:schemeClr val="bg2">
                    <a:lumMod val="50000"/>
                  </a:schemeClr>
                </a:solidFill>
                <a:latin typeface="+mn-lt"/>
              </a:rPr>
              <a:t>Peeyush Singhal | </a:t>
            </a:r>
            <a:fld id="{3A420C0A-DBB8-4DCA-8F84-9A48004EFB2D}" type="slidenum">
              <a:rPr lang="en-US" sz="1200" smtClean="0">
                <a:solidFill>
                  <a:schemeClr val="bg2">
                    <a:lumMod val="50000"/>
                  </a:schemeClr>
                </a:solidFill>
                <a:latin typeface="+mn-lt"/>
              </a:rPr>
              <a:t>‹#›</a:t>
            </a:fld>
            <a:endParaRPr lang="en-IN" sz="1200" dirty="0">
              <a:solidFill>
                <a:schemeClr val="bg2">
                  <a:lumMod val="50000"/>
                </a:schemeClr>
              </a:solidFill>
              <a:latin typeface="+mn-lt"/>
            </a:endParaRPr>
          </a:p>
        </p:txBody>
      </p:sp>
      <p:cxnSp>
        <p:nvCxnSpPr>
          <p:cNvPr id="9" name="Straight Arrow Connector 8">
            <a:extLst>
              <a:ext uri="{FF2B5EF4-FFF2-40B4-BE49-F238E27FC236}">
                <a16:creationId xmlns:a16="http://schemas.microsoft.com/office/drawing/2014/main" id="{43BE3357-B068-9415-4352-F4F66AE7C5CE}"/>
              </a:ext>
            </a:extLst>
          </p:cNvPr>
          <p:cNvCxnSpPr>
            <a:cxnSpLocks/>
          </p:cNvCxnSpPr>
          <p:nvPr userDrawn="1"/>
        </p:nvCxnSpPr>
        <p:spPr>
          <a:xfrm>
            <a:off x="120071" y="6610350"/>
            <a:ext cx="11931073" cy="0"/>
          </a:xfrm>
          <a:prstGeom prst="straightConnector1">
            <a:avLst/>
          </a:prstGeom>
          <a:ln>
            <a:solidFill>
              <a:schemeClr val="bg2">
                <a:lumMod val="50000"/>
              </a:schemeClr>
            </a:solidFill>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7676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peeyushsinghal/dimensionality_reduc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4.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tags" Target="../tags/tag2.xml"/><Relationship Id="rId16" Type="http://schemas.openxmlformats.org/officeDocument/2006/relationships/image" Target="../media/image38.png"/><Relationship Id="rId1" Type="http://schemas.openxmlformats.org/officeDocument/2006/relationships/tags" Target="../tags/tag1.xml"/><Relationship Id="rId6" Type="http://schemas.openxmlformats.org/officeDocument/2006/relationships/tags" Target="../tags/tag6.xml"/><Relationship Id="rId11" Type="http://schemas.microsoft.com/office/2007/relationships/hdphoto" Target="../media/hdphoto3.wdp"/><Relationship Id="rId5" Type="http://schemas.openxmlformats.org/officeDocument/2006/relationships/tags" Target="../tags/tag5.xml"/><Relationship Id="rId15" Type="http://schemas.openxmlformats.org/officeDocument/2006/relationships/image" Target="../media/image37.png"/><Relationship Id="rId10" Type="http://schemas.openxmlformats.org/officeDocument/2006/relationships/image" Target="../media/image27.png"/><Relationship Id="rId19" Type="http://schemas.openxmlformats.org/officeDocument/2006/relationships/image" Target="../media/image41.png"/><Relationship Id="rId4" Type="http://schemas.openxmlformats.org/officeDocument/2006/relationships/tags" Target="../tags/tag4.xml"/><Relationship Id="rId9" Type="http://schemas.openxmlformats.org/officeDocument/2006/relationships/hyperlink" Target="https://setosa.io/ev/principal-component-analysis/" TargetMode="External"/><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8.wdp"/><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Layout" Target="../diagrams/layout2.xml"/><Relationship Id="rId7" Type="http://schemas.openxmlformats.org/officeDocument/2006/relationships/image" Target="../media/image6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distill.pub/2016/misread-tsn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Layout" Target="../diagrams/layout3.xml"/><Relationship Id="rId7" Type="http://schemas.openxmlformats.org/officeDocument/2006/relationships/image" Target="../media/image6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microsoft.com/office/2007/relationships/hdphoto" Target="../media/hdphoto16.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hyperlink" Target="https://commons.wikimedia.org/wiki/File:Eigenvectors.gif" TargetMode="External"/><Relationship Id="rId9"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5F52C-84BF-787C-C9F3-B77568C8E92E}"/>
              </a:ext>
            </a:extLst>
          </p:cNvPr>
          <p:cNvSpPr>
            <a:spLocks noGrp="1"/>
          </p:cNvSpPr>
          <p:nvPr>
            <p:ph type="ctrTitle"/>
          </p:nvPr>
        </p:nvSpPr>
        <p:spPr/>
        <p:txBody>
          <a:bodyPr/>
          <a:lstStyle/>
          <a:p>
            <a:r>
              <a:rPr lang="en-US" dirty="0"/>
              <a:t>Dimensionality Reduction</a:t>
            </a:r>
            <a:endParaRPr lang="en-IN" dirty="0"/>
          </a:p>
        </p:txBody>
      </p:sp>
      <p:sp>
        <p:nvSpPr>
          <p:cNvPr id="3" name="Subtitle 2">
            <a:extLst>
              <a:ext uri="{FF2B5EF4-FFF2-40B4-BE49-F238E27FC236}">
                <a16:creationId xmlns:a16="http://schemas.microsoft.com/office/drawing/2014/main" id="{B44B857B-E675-D822-EC14-ECC235B0E467}"/>
              </a:ext>
            </a:extLst>
          </p:cNvPr>
          <p:cNvSpPr>
            <a:spLocks noGrp="1"/>
          </p:cNvSpPr>
          <p:nvPr>
            <p:ph type="subTitle" idx="1"/>
          </p:nvPr>
        </p:nvSpPr>
        <p:spPr/>
        <p:txBody>
          <a:bodyPr>
            <a:normAutofit/>
          </a:bodyPr>
          <a:lstStyle/>
          <a:p>
            <a:r>
              <a:rPr lang="en-US" dirty="0"/>
              <a:t>Implementation examples : </a:t>
            </a:r>
            <a:r>
              <a:rPr lang="en-US" dirty="0">
                <a:hlinkClick r:id="rId2"/>
              </a:rPr>
              <a:t>https://github.com/peeyushsinghal/dimensionality_reduction</a:t>
            </a:r>
            <a:r>
              <a:rPr lang="en-US" dirty="0"/>
              <a:t> </a:t>
            </a:r>
            <a:endParaRPr lang="en-IN" dirty="0"/>
          </a:p>
        </p:txBody>
      </p:sp>
    </p:spTree>
    <p:extLst>
      <p:ext uri="{BB962C8B-B14F-4D97-AF65-F5344CB8AC3E}">
        <p14:creationId xmlns:p14="http://schemas.microsoft.com/office/powerpoint/2010/main" val="964594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E5BD-FCC4-A245-0C5E-4936A54B12CF}"/>
              </a:ext>
            </a:extLst>
          </p:cNvPr>
          <p:cNvSpPr>
            <a:spLocks noGrp="1"/>
          </p:cNvSpPr>
          <p:nvPr>
            <p:ph type="title"/>
          </p:nvPr>
        </p:nvSpPr>
        <p:spPr/>
        <p:txBody>
          <a:bodyPr/>
          <a:lstStyle/>
          <a:p>
            <a:r>
              <a:rPr lang="en-US" dirty="0"/>
              <a:t>SVD – How we can use it?</a:t>
            </a:r>
            <a:endParaRPr lang="en-IN" dirty="0"/>
          </a:p>
        </p:txBody>
      </p:sp>
      <p:grpSp>
        <p:nvGrpSpPr>
          <p:cNvPr id="20" name="Group 19">
            <a:extLst>
              <a:ext uri="{FF2B5EF4-FFF2-40B4-BE49-F238E27FC236}">
                <a16:creationId xmlns:a16="http://schemas.microsoft.com/office/drawing/2014/main" id="{8BD740F3-3B5B-2471-EA1E-EB5522AD62B8}"/>
              </a:ext>
            </a:extLst>
          </p:cNvPr>
          <p:cNvGrpSpPr/>
          <p:nvPr/>
        </p:nvGrpSpPr>
        <p:grpSpPr>
          <a:xfrm>
            <a:off x="253609" y="650333"/>
            <a:ext cx="5269736" cy="5867606"/>
            <a:chOff x="253609" y="650333"/>
            <a:chExt cx="5269736" cy="5867606"/>
          </a:xfrm>
        </p:grpSpPr>
        <p:pic>
          <p:nvPicPr>
            <p:cNvPr id="7" name="Picture 6">
              <a:extLst>
                <a:ext uri="{FF2B5EF4-FFF2-40B4-BE49-F238E27FC236}">
                  <a16:creationId xmlns:a16="http://schemas.microsoft.com/office/drawing/2014/main" id="{FBF8E681-5E02-4FCD-0DD8-160D4C2CF489}"/>
                </a:ext>
              </a:extLst>
            </p:cNvPr>
            <p:cNvPicPr>
              <a:picLocks noChangeAspect="1"/>
            </p:cNvPicPr>
            <p:nvPr/>
          </p:nvPicPr>
          <p:blipFill>
            <a:blip r:embed="rId2"/>
            <a:stretch>
              <a:fillRect/>
            </a:stretch>
          </p:blipFill>
          <p:spPr>
            <a:xfrm>
              <a:off x="253609" y="3263275"/>
              <a:ext cx="5269736" cy="325466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1355B7-3CBF-0904-7580-D70AA3D721F1}"/>
                    </a:ext>
                  </a:extLst>
                </p:cNvPr>
                <p:cNvSpPr txBox="1"/>
                <p:nvPr/>
              </p:nvSpPr>
              <p:spPr>
                <a:xfrm>
                  <a:off x="713875" y="650333"/>
                  <a:ext cx="4597034" cy="2319418"/>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𝐹𝑢𝑙𝑙</m:t>
                          </m:r>
                          <m:r>
                            <a:rPr lang="en-US" b="0" i="1" smtClean="0">
                              <a:latin typeface="Cambria Math" panose="02040503050406030204" pitchFamily="18" charset="0"/>
                            </a:rPr>
                            <m:t> </m:t>
                          </m:r>
                          <m:r>
                            <a:rPr lang="en-US" b="0" i="1" smtClean="0">
                              <a:latin typeface="Cambria Math" panose="02040503050406030204" pitchFamily="18" charset="0"/>
                            </a:rPr>
                            <m:t>𝑆𝑉𝐷</m:t>
                          </m:r>
                          <m:r>
                            <a:rPr lang="en-US" b="0" i="1" smtClean="0">
                              <a:latin typeface="Cambria Math" panose="02040503050406030204" pitchFamily="18" charset="0"/>
                            </a:rPr>
                            <m:t>: </m:t>
                          </m:r>
                          <m:r>
                            <a:rPr lang="en-US" b="0" i="1" smtClean="0">
                              <a:latin typeface="Cambria Math" panose="02040503050406030204" pitchFamily="18" charset="0"/>
                            </a:rPr>
                            <m:t>𝐴</m:t>
                          </m:r>
                        </m:e>
                        <m:sub>
                          <m:r>
                            <a:rPr lang="en-US" b="0" i="1" smtClean="0">
                              <a:latin typeface="Cambria Math" panose="02040503050406030204" pitchFamily="18" charset="0"/>
                            </a:rPr>
                            <m:t>𝑛𝑥𝑑</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𝑛𝑥𝑛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𝑛𝑥𝑑</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𝑉</m:t>
                          </m:r>
                        </m:e>
                        <m:sub>
                          <m:r>
                            <a:rPr lang="en-US" b="0" i="1" smtClean="0">
                              <a:latin typeface="Cambria Math" panose="02040503050406030204" pitchFamily="18" charset="0"/>
                            </a:rPr>
                            <m:t>𝑑𝑥𝑑</m:t>
                          </m:r>
                        </m:sub>
                        <m:sup>
                          <m:r>
                            <a:rPr lang="en-US" b="0" i="1" smtClean="0">
                              <a:latin typeface="Cambria Math" panose="02040503050406030204" pitchFamily="18" charset="0"/>
                            </a:rPr>
                            <m:t>𝑇</m:t>
                          </m:r>
                        </m:sup>
                      </m:sSubSup>
                    </m:oMath>
                  </a14:m>
                  <a:endParaRPr lang="en-US" b="0" dirty="0"/>
                </a:p>
                <a:p>
                  <a:pPr marL="285750" indent="-285750">
                    <a:buFont typeface="Arial" panose="020B0604020202020204" pitchFamily="34" charset="0"/>
                    <a:buChar char="•"/>
                  </a:pPr>
                  <a:r>
                    <a:rPr lang="en-IN" dirty="0"/>
                    <a:t>Does not reduces dimension at all, but good for understanding the components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mc:Choice>
          <mc:Fallback xmlns="">
            <p:sp>
              <p:nvSpPr>
                <p:cNvPr id="10" name="TextBox 9">
                  <a:extLst>
                    <a:ext uri="{FF2B5EF4-FFF2-40B4-BE49-F238E27FC236}">
                      <a16:creationId xmlns:a16="http://schemas.microsoft.com/office/drawing/2014/main" id="{061355B7-3CBF-0904-7580-D70AA3D721F1}"/>
                    </a:ext>
                  </a:extLst>
                </p:cNvPr>
                <p:cNvSpPr txBox="1">
                  <a:spLocks noRot="1" noChangeAspect="1" noMove="1" noResize="1" noEditPoints="1" noAdjustHandles="1" noChangeArrowheads="1" noChangeShapeType="1" noTextEdit="1"/>
                </p:cNvSpPr>
                <p:nvPr/>
              </p:nvSpPr>
              <p:spPr>
                <a:xfrm>
                  <a:off x="713875" y="650333"/>
                  <a:ext cx="4597034" cy="2319418"/>
                </a:xfrm>
                <a:prstGeom prst="rect">
                  <a:avLst/>
                </a:prstGeom>
                <a:blipFill>
                  <a:blip r:embed="rId3"/>
                  <a:stretch>
                    <a:fillRect l="-796" t="-263" r="-1592"/>
                  </a:stretch>
                </a:blipFill>
              </p:spPr>
              <p:txBody>
                <a:bodyPr/>
                <a:lstStyle/>
                <a:p>
                  <a:r>
                    <a:rPr lang="en-IN">
                      <a:noFill/>
                    </a:rPr>
                    <a:t> </a:t>
                  </a:r>
                </a:p>
              </p:txBody>
            </p:sp>
          </mc:Fallback>
        </mc:AlternateContent>
      </p:grpSp>
      <p:grpSp>
        <p:nvGrpSpPr>
          <p:cNvPr id="19" name="Group 18">
            <a:extLst>
              <a:ext uri="{FF2B5EF4-FFF2-40B4-BE49-F238E27FC236}">
                <a16:creationId xmlns:a16="http://schemas.microsoft.com/office/drawing/2014/main" id="{AB6B1065-5687-6CCB-BC08-1B97661AA463}"/>
              </a:ext>
            </a:extLst>
          </p:cNvPr>
          <p:cNvGrpSpPr/>
          <p:nvPr/>
        </p:nvGrpSpPr>
        <p:grpSpPr>
          <a:xfrm>
            <a:off x="6321818" y="636841"/>
            <a:ext cx="5870182" cy="5972037"/>
            <a:chOff x="6321818" y="636841"/>
            <a:chExt cx="5870182" cy="597203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AD3A08-5824-F238-993A-579E64D7E3B0}"/>
                    </a:ext>
                  </a:extLst>
                </p:cNvPr>
                <p:cNvSpPr txBox="1"/>
                <p:nvPr/>
              </p:nvSpPr>
              <p:spPr>
                <a:xfrm>
                  <a:off x="6592820" y="636841"/>
                  <a:ext cx="4675544" cy="2308324"/>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IN" dirty="0"/>
                    <a:t>Truncated or Compact SVD</a:t>
                  </a:r>
                </a:p>
                <a:p>
                  <a:pPr marL="285750" indent="-285750">
                    <a:buFont typeface="Arial" panose="020B0604020202020204" pitchFamily="34" charset="0"/>
                    <a:buChar char="•"/>
                  </a:pPr>
                  <a:r>
                    <a:rPr lang="en-IN" dirty="0"/>
                    <a:t>Let us think about a rank, say </a:t>
                  </a:r>
                  <a14:m>
                    <m:oMath xmlns:m="http://schemas.openxmlformats.org/officeDocument/2006/math">
                      <m:r>
                        <a:rPr lang="en-US" b="0" i="1" smtClean="0">
                          <a:latin typeface="Cambria Math" panose="02040503050406030204" pitchFamily="18" charset="0"/>
                        </a:rPr>
                        <m:t>𝑟</m:t>
                      </m:r>
                    </m:oMath>
                  </a14:m>
                  <a:endParaRPr lang="en-IN" dirty="0"/>
                </a:p>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𝑼</m:t>
                            </m:r>
                          </m:e>
                          <m:sub>
                            <m:r>
                              <a:rPr lang="en-US" b="1" i="1" smtClean="0">
                                <a:latin typeface="Cambria Math" panose="02040503050406030204" pitchFamily="18" charset="0"/>
                              </a:rPr>
                              <m:t>𝒓</m:t>
                            </m:r>
                          </m:sub>
                        </m:sSub>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n-US" b="1" i="1" smtClean="0">
                                    <a:latin typeface="Cambria Math" panose="02040503050406030204" pitchFamily="18" charset="0"/>
                                  </a:rPr>
                                  <m:t>𝒓</m:t>
                                </m:r>
                              </m:sub>
                            </m:sSub>
                          </m:e>
                        </m:d>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smtClean="0">
                                <a:latin typeface="Cambria Math" panose="02040503050406030204" pitchFamily="18" charset="0"/>
                                <a:ea typeface="Cambria Math" panose="02040503050406030204" pitchFamily="18" charset="0"/>
                              </a:rPr>
                              <m:t>𝒏𝒙𝒓</m:t>
                            </m:r>
                          </m:sup>
                        </m:sSup>
                        <m:r>
                          <a:rPr lang="en-US" b="1" i="1"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𝒓</m:t>
                            </m:r>
                          </m:sub>
                        </m:sSub>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𝒓</m:t>
                                </m:r>
                              </m:sub>
                            </m:sSub>
                          </m:e>
                        </m:d>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smtClean="0">
                                <a:latin typeface="Cambria Math" panose="02040503050406030204" pitchFamily="18" charset="0"/>
                                <a:ea typeface="Cambria Math" panose="02040503050406030204" pitchFamily="18" charset="0"/>
                              </a:rPr>
                              <m:t>𝒏𝒙𝒓</m:t>
                            </m:r>
                          </m:sup>
                        </m:sSup>
                        <m:r>
                          <a:rPr lang="en-US" b="1" i="1"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𝒓</m:t>
                            </m:r>
                          </m:sub>
                        </m:sSub>
                        <m:r>
                          <a:rPr lang="en-US" b="1" i="1" smtClean="0">
                            <a:latin typeface="Cambria Math" panose="02040503050406030204" pitchFamily="18" charset="0"/>
                          </a:rPr>
                          <m:t>=</m:t>
                        </m:r>
                        <m:r>
                          <a:rPr lang="en-US" b="1" i="1" smtClean="0">
                            <a:latin typeface="Cambria Math" panose="02040503050406030204" pitchFamily="18" charset="0"/>
                          </a:rPr>
                          <m:t>𝒅𝒊𝒂𝒈</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𝒓</m:t>
                                </m:r>
                              </m:sub>
                            </m:sSub>
                          </m:e>
                        </m:d>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smtClean="0">
                                <a:latin typeface="Cambria Math" panose="02040503050406030204" pitchFamily="18" charset="0"/>
                                <a:ea typeface="Cambria Math" panose="02040503050406030204" pitchFamily="18" charset="0"/>
                              </a:rPr>
                              <m:t>𝒏𝒙𝒓</m:t>
                            </m:r>
                          </m:sup>
                        </m:sSup>
                        <m:r>
                          <a:rPr lang="en-US" b="1" i="1"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endParaRPr lang="en-IN" b="1"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𝑟</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𝑟</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𝑉</m:t>
                            </m:r>
                          </m:e>
                          <m:sub>
                            <m:r>
                              <a:rPr lang="en-US" b="0" i="1" smtClean="0">
                                <a:latin typeface="Cambria Math" panose="02040503050406030204" pitchFamily="18" charset="0"/>
                              </a:rPr>
                              <m:t>𝑟</m:t>
                            </m:r>
                          </m:sub>
                          <m:sup>
                            <m:r>
                              <a:rPr lang="en-US" b="0" i="1" smtClean="0">
                                <a:latin typeface="Cambria Math" panose="02040503050406030204" pitchFamily="18" charset="0"/>
                              </a:rPr>
                              <m:t>𝑇</m:t>
                            </m:r>
                          </m:sup>
                        </m:sSubSup>
                      </m:oMath>
                    </m:oMathPara>
                  </a14:m>
                  <a:endParaRPr lang="en-IN" dirty="0"/>
                </a:p>
                <a:p>
                  <a:pPr marL="285750" indent="-285750">
                    <a:buFont typeface="Arial" panose="020B0604020202020204" pitchFamily="34" charset="0"/>
                    <a:buChar char="•"/>
                  </a:pPr>
                  <a:r>
                    <a:rPr lang="en-IN" dirty="0"/>
                    <a:t>Good for reducing dimensions as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𝑑</m:t>
                      </m:r>
                    </m:oMath>
                  </a14:m>
                  <a:endParaRPr lang="en-IN" dirty="0"/>
                </a:p>
              </p:txBody>
            </p:sp>
          </mc:Choice>
          <mc:Fallback xmlns="">
            <p:sp>
              <p:nvSpPr>
                <p:cNvPr id="11" name="TextBox 10">
                  <a:extLst>
                    <a:ext uri="{FF2B5EF4-FFF2-40B4-BE49-F238E27FC236}">
                      <a16:creationId xmlns:a16="http://schemas.microsoft.com/office/drawing/2014/main" id="{E9AD3A08-5824-F238-993A-579E64D7E3B0}"/>
                    </a:ext>
                  </a:extLst>
                </p:cNvPr>
                <p:cNvSpPr txBox="1">
                  <a:spLocks noRot="1" noChangeAspect="1" noMove="1" noResize="1" noEditPoints="1" noAdjustHandles="1" noChangeArrowheads="1" noChangeShapeType="1" noTextEdit="1"/>
                </p:cNvSpPr>
                <p:nvPr/>
              </p:nvSpPr>
              <p:spPr>
                <a:xfrm>
                  <a:off x="6592820" y="636841"/>
                  <a:ext cx="4675544" cy="2308324"/>
                </a:xfrm>
                <a:prstGeom prst="rect">
                  <a:avLst/>
                </a:prstGeom>
                <a:blipFill>
                  <a:blip r:embed="rId4"/>
                  <a:stretch>
                    <a:fillRect l="-782" t="-1319" b="-3166"/>
                  </a:stretch>
                </a:blipFill>
              </p:spPr>
              <p:txBody>
                <a:bodyPr/>
                <a:lstStyle/>
                <a:p>
                  <a:r>
                    <a:rPr lang="en-IN">
                      <a:noFill/>
                    </a:rPr>
                    <a:t> </a:t>
                  </a:r>
                </a:p>
              </p:txBody>
            </p:sp>
          </mc:Fallback>
        </mc:AlternateContent>
        <p:grpSp>
          <p:nvGrpSpPr>
            <p:cNvPr id="18" name="Group 17">
              <a:extLst>
                <a:ext uri="{FF2B5EF4-FFF2-40B4-BE49-F238E27FC236}">
                  <a16:creationId xmlns:a16="http://schemas.microsoft.com/office/drawing/2014/main" id="{94479B1E-96CD-0F9B-03B2-0B582C391FD4}"/>
                </a:ext>
              </a:extLst>
            </p:cNvPr>
            <p:cNvGrpSpPr/>
            <p:nvPr/>
          </p:nvGrpSpPr>
          <p:grpSpPr>
            <a:xfrm>
              <a:off x="6321818" y="2969751"/>
              <a:ext cx="5870182" cy="3639127"/>
              <a:chOff x="6321818" y="3071044"/>
              <a:chExt cx="5870182" cy="3639127"/>
            </a:xfrm>
          </p:grpSpPr>
          <p:pic>
            <p:nvPicPr>
              <p:cNvPr id="5" name="Picture 4">
                <a:extLst>
                  <a:ext uri="{FF2B5EF4-FFF2-40B4-BE49-F238E27FC236}">
                    <a16:creationId xmlns:a16="http://schemas.microsoft.com/office/drawing/2014/main" id="{40DF22D4-D0DC-8215-0F91-3897261FEADD}"/>
                  </a:ext>
                </a:extLst>
              </p:cNvPr>
              <p:cNvPicPr>
                <a:picLocks noChangeAspect="1"/>
              </p:cNvPicPr>
              <p:nvPr/>
            </p:nvPicPr>
            <p:blipFill>
              <a:blip r:embed="rId5"/>
              <a:stretch>
                <a:fillRect/>
              </a:stretch>
            </p:blipFill>
            <p:spPr>
              <a:xfrm>
                <a:off x="6321818" y="3071044"/>
                <a:ext cx="5870182" cy="363912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55D8A07-4E1C-BD82-7537-43A04651AA9C}"/>
                      </a:ext>
                    </a:extLst>
                  </p:cNvPr>
                  <p:cNvSpPr txBox="1"/>
                  <p:nvPr/>
                </p:nvSpPr>
                <p:spPr>
                  <a:xfrm>
                    <a:off x="8847107" y="4234872"/>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2" name="TextBox 11">
                    <a:extLst>
                      <a:ext uri="{FF2B5EF4-FFF2-40B4-BE49-F238E27FC236}">
                        <a16:creationId xmlns:a16="http://schemas.microsoft.com/office/drawing/2014/main" id="{E55D8A07-4E1C-BD82-7537-43A04651AA9C}"/>
                      </a:ext>
                    </a:extLst>
                  </p:cNvPr>
                  <p:cNvSpPr txBox="1">
                    <a:spLocks noRot="1" noChangeAspect="1" noMove="1" noResize="1" noEditPoints="1" noAdjustHandles="1" noChangeArrowheads="1" noChangeShapeType="1" noTextEdit="1"/>
                  </p:cNvSpPr>
                  <p:nvPr/>
                </p:nvSpPr>
                <p:spPr>
                  <a:xfrm>
                    <a:off x="8847107" y="4234872"/>
                    <a:ext cx="166969" cy="276999"/>
                  </a:xfrm>
                  <a:prstGeom prst="rect">
                    <a:avLst/>
                  </a:prstGeom>
                  <a:blipFill>
                    <a:blip r:embed="rId6"/>
                    <a:stretch>
                      <a:fillRect l="-21429" r="-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125416-F6CD-4938-0D06-5BC6B623F4DB}"/>
                      </a:ext>
                    </a:extLst>
                  </p:cNvPr>
                  <p:cNvSpPr txBox="1"/>
                  <p:nvPr/>
                </p:nvSpPr>
                <p:spPr>
                  <a:xfrm>
                    <a:off x="10338780" y="3922023"/>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3" name="TextBox 12">
                    <a:extLst>
                      <a:ext uri="{FF2B5EF4-FFF2-40B4-BE49-F238E27FC236}">
                        <a16:creationId xmlns:a16="http://schemas.microsoft.com/office/drawing/2014/main" id="{BB125416-F6CD-4938-0D06-5BC6B623F4DB}"/>
                      </a:ext>
                    </a:extLst>
                  </p:cNvPr>
                  <p:cNvSpPr txBox="1">
                    <a:spLocks noRot="1" noChangeAspect="1" noMove="1" noResize="1" noEditPoints="1" noAdjustHandles="1" noChangeArrowheads="1" noChangeShapeType="1" noTextEdit="1"/>
                  </p:cNvSpPr>
                  <p:nvPr/>
                </p:nvSpPr>
                <p:spPr>
                  <a:xfrm>
                    <a:off x="10338780" y="3922023"/>
                    <a:ext cx="166969" cy="276999"/>
                  </a:xfrm>
                  <a:prstGeom prst="rect">
                    <a:avLst/>
                  </a:prstGeom>
                  <a:blipFill>
                    <a:blip r:embed="rId7"/>
                    <a:stretch>
                      <a:fillRect l="-22222" r="-185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BA05DC-14FB-BEA6-262E-41D3D9CCFACC}"/>
                      </a:ext>
                    </a:extLst>
                  </p:cNvPr>
                  <p:cNvSpPr txBox="1"/>
                  <p:nvPr/>
                </p:nvSpPr>
                <p:spPr>
                  <a:xfrm>
                    <a:off x="11854906" y="3645024"/>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4" name="TextBox 13">
                    <a:extLst>
                      <a:ext uri="{FF2B5EF4-FFF2-40B4-BE49-F238E27FC236}">
                        <a16:creationId xmlns:a16="http://schemas.microsoft.com/office/drawing/2014/main" id="{90BA05DC-14FB-BEA6-262E-41D3D9CCFACC}"/>
                      </a:ext>
                    </a:extLst>
                  </p:cNvPr>
                  <p:cNvSpPr txBox="1">
                    <a:spLocks noRot="1" noChangeAspect="1" noMove="1" noResize="1" noEditPoints="1" noAdjustHandles="1" noChangeArrowheads="1" noChangeShapeType="1" noTextEdit="1"/>
                  </p:cNvSpPr>
                  <p:nvPr/>
                </p:nvSpPr>
                <p:spPr>
                  <a:xfrm>
                    <a:off x="11854906" y="3645024"/>
                    <a:ext cx="166969" cy="276999"/>
                  </a:xfrm>
                  <a:prstGeom prst="rect">
                    <a:avLst/>
                  </a:prstGeom>
                  <a:blipFill>
                    <a:blip r:embed="rId8"/>
                    <a:stretch>
                      <a:fillRect l="-22222" r="-185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6E1AE0-462F-8057-FE78-45B879CD565F}"/>
                      </a:ext>
                    </a:extLst>
                  </p:cNvPr>
                  <p:cNvSpPr txBox="1"/>
                  <p:nvPr/>
                </p:nvSpPr>
                <p:spPr>
                  <a:xfrm>
                    <a:off x="8847107" y="5767445"/>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5" name="TextBox 14">
                    <a:extLst>
                      <a:ext uri="{FF2B5EF4-FFF2-40B4-BE49-F238E27FC236}">
                        <a16:creationId xmlns:a16="http://schemas.microsoft.com/office/drawing/2014/main" id="{BA6E1AE0-462F-8057-FE78-45B879CD565F}"/>
                      </a:ext>
                    </a:extLst>
                  </p:cNvPr>
                  <p:cNvSpPr txBox="1">
                    <a:spLocks noRot="1" noChangeAspect="1" noMove="1" noResize="1" noEditPoints="1" noAdjustHandles="1" noChangeArrowheads="1" noChangeShapeType="1" noTextEdit="1"/>
                  </p:cNvSpPr>
                  <p:nvPr/>
                </p:nvSpPr>
                <p:spPr>
                  <a:xfrm>
                    <a:off x="8847107" y="5767445"/>
                    <a:ext cx="166969" cy="276999"/>
                  </a:xfrm>
                  <a:prstGeom prst="rect">
                    <a:avLst/>
                  </a:prstGeom>
                  <a:blipFill>
                    <a:blip r:embed="rId9"/>
                    <a:stretch>
                      <a:fillRect l="-21429" r="-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ED2861-AA36-EB6B-D26D-7E50F490959C}"/>
                      </a:ext>
                    </a:extLst>
                  </p:cNvPr>
                  <p:cNvSpPr txBox="1"/>
                  <p:nvPr/>
                </p:nvSpPr>
                <p:spPr>
                  <a:xfrm>
                    <a:off x="10052453" y="564108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6" name="TextBox 15">
                    <a:extLst>
                      <a:ext uri="{FF2B5EF4-FFF2-40B4-BE49-F238E27FC236}">
                        <a16:creationId xmlns:a16="http://schemas.microsoft.com/office/drawing/2014/main" id="{8CED2861-AA36-EB6B-D26D-7E50F490959C}"/>
                      </a:ext>
                    </a:extLst>
                  </p:cNvPr>
                  <p:cNvSpPr txBox="1">
                    <a:spLocks noRot="1" noChangeAspect="1" noMove="1" noResize="1" noEditPoints="1" noAdjustHandles="1" noChangeArrowheads="1" noChangeShapeType="1" noTextEdit="1"/>
                  </p:cNvSpPr>
                  <p:nvPr/>
                </p:nvSpPr>
                <p:spPr>
                  <a:xfrm>
                    <a:off x="10052453" y="5641086"/>
                    <a:ext cx="166969" cy="276999"/>
                  </a:xfrm>
                  <a:prstGeom prst="rect">
                    <a:avLst/>
                  </a:prstGeom>
                  <a:blipFill>
                    <a:blip r:embed="rId10"/>
                    <a:stretch>
                      <a:fillRect l="-22222" r="-185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353ECA-A716-F4D2-31C5-63398FD20C08}"/>
                      </a:ext>
                    </a:extLst>
                  </p:cNvPr>
                  <p:cNvSpPr txBox="1"/>
                  <p:nvPr/>
                </p:nvSpPr>
                <p:spPr>
                  <a:xfrm>
                    <a:off x="11938390" y="564108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7" name="TextBox 16">
                    <a:extLst>
                      <a:ext uri="{FF2B5EF4-FFF2-40B4-BE49-F238E27FC236}">
                        <a16:creationId xmlns:a16="http://schemas.microsoft.com/office/drawing/2014/main" id="{3B353ECA-A716-F4D2-31C5-63398FD20C08}"/>
                      </a:ext>
                    </a:extLst>
                  </p:cNvPr>
                  <p:cNvSpPr txBox="1">
                    <a:spLocks noRot="1" noChangeAspect="1" noMove="1" noResize="1" noEditPoints="1" noAdjustHandles="1" noChangeArrowheads="1" noChangeShapeType="1" noTextEdit="1"/>
                  </p:cNvSpPr>
                  <p:nvPr/>
                </p:nvSpPr>
                <p:spPr>
                  <a:xfrm>
                    <a:off x="11938390" y="5641086"/>
                    <a:ext cx="166969" cy="276999"/>
                  </a:xfrm>
                  <a:prstGeom prst="rect">
                    <a:avLst/>
                  </a:prstGeom>
                  <a:blipFill>
                    <a:blip r:embed="rId11"/>
                    <a:stretch>
                      <a:fillRect l="-21429" r="-14286"/>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152095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CD99-3E56-CDA3-F46A-C6FE146130C1}"/>
              </a:ext>
            </a:extLst>
          </p:cNvPr>
          <p:cNvSpPr>
            <a:spLocks noGrp="1"/>
          </p:cNvSpPr>
          <p:nvPr>
            <p:ph type="title"/>
          </p:nvPr>
        </p:nvSpPr>
        <p:spPr/>
        <p:txBody>
          <a:bodyPr/>
          <a:lstStyle/>
          <a:p>
            <a:r>
              <a:rPr lang="en-US" dirty="0"/>
              <a:t>Principal Component Analysis (PCA) - Introduction</a:t>
            </a:r>
            <a:endParaRPr lang="en-IN" dirty="0"/>
          </a:p>
        </p:txBody>
      </p:sp>
      <p:sp>
        <p:nvSpPr>
          <p:cNvPr id="3" name="Content Placeholder 2">
            <a:extLst>
              <a:ext uri="{FF2B5EF4-FFF2-40B4-BE49-F238E27FC236}">
                <a16:creationId xmlns:a16="http://schemas.microsoft.com/office/drawing/2014/main" id="{109EA76A-CC93-740A-4ED6-C7E3F0ADB1DB}"/>
              </a:ext>
            </a:extLst>
          </p:cNvPr>
          <p:cNvSpPr>
            <a:spLocks noGrp="1"/>
          </p:cNvSpPr>
          <p:nvPr>
            <p:ph idx="1"/>
          </p:nvPr>
        </p:nvSpPr>
        <p:spPr>
          <a:xfrm>
            <a:off x="265544" y="606490"/>
            <a:ext cx="7982717" cy="5960565"/>
          </a:xfrm>
          <a:solidFill>
            <a:schemeClr val="accent4">
              <a:lumMod val="20000"/>
              <a:lumOff val="80000"/>
            </a:schemeClr>
          </a:solidFill>
        </p:spPr>
        <p:txBody>
          <a:bodyPr>
            <a:normAutofit/>
          </a:bodyPr>
          <a:lstStyle/>
          <a:p>
            <a:r>
              <a:rPr lang="en-US" sz="1800" dirty="0"/>
              <a:t>Aim to simplify  | understand “independent” features / factors | explain the variability of data with less number of features.</a:t>
            </a:r>
          </a:p>
          <a:p>
            <a:endParaRPr lang="en-US" sz="1800" dirty="0"/>
          </a:p>
          <a:p>
            <a:endParaRPr lang="en-IN" sz="1800" dirty="0"/>
          </a:p>
        </p:txBody>
      </p:sp>
      <p:sp>
        <p:nvSpPr>
          <p:cNvPr id="5" name="TextBox 4">
            <a:extLst>
              <a:ext uri="{FF2B5EF4-FFF2-40B4-BE49-F238E27FC236}">
                <a16:creationId xmlns:a16="http://schemas.microsoft.com/office/drawing/2014/main" id="{347920C0-06E1-F7D1-5946-3CAF68731BAC}"/>
              </a:ext>
            </a:extLst>
          </p:cNvPr>
          <p:cNvSpPr txBox="1"/>
          <p:nvPr/>
        </p:nvSpPr>
        <p:spPr>
          <a:xfrm>
            <a:off x="2047580" y="1171629"/>
            <a:ext cx="6097554" cy="646331"/>
          </a:xfrm>
          <a:prstGeom prst="rect">
            <a:avLst/>
          </a:prstGeom>
          <a:noFill/>
        </p:spPr>
        <p:txBody>
          <a:bodyPr wrap="square">
            <a:spAutoFit/>
          </a:bodyPr>
          <a:lstStyle/>
          <a:p>
            <a:r>
              <a:rPr lang="en-IN" dirty="0">
                <a:hlinkClick r:id="rId9"/>
              </a:rPr>
              <a:t>https://setosa.io/ev/principal-component-analysis/</a:t>
            </a:r>
            <a:endParaRPr lang="en-IN" dirty="0"/>
          </a:p>
          <a:p>
            <a:endParaRPr lang="en-IN" dirty="0"/>
          </a:p>
        </p:txBody>
      </p:sp>
      <p:pic>
        <p:nvPicPr>
          <p:cNvPr id="7" name="Picture 6">
            <a:extLst>
              <a:ext uri="{FF2B5EF4-FFF2-40B4-BE49-F238E27FC236}">
                <a16:creationId xmlns:a16="http://schemas.microsoft.com/office/drawing/2014/main" id="{02F84EB9-C84A-C7BA-7771-006F86701856}"/>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11200"/>
                    </a14:imgEffect>
                  </a14:imgLayer>
                </a14:imgProps>
              </a:ext>
            </a:extLst>
          </a:blip>
          <a:stretch>
            <a:fillRect/>
          </a:stretch>
        </p:blipFill>
        <p:spPr>
          <a:xfrm>
            <a:off x="203967" y="1626730"/>
            <a:ext cx="8020162" cy="4879040"/>
          </a:xfrm>
          <a:prstGeom prst="rect">
            <a:avLst/>
          </a:prstGeom>
        </p:spPr>
      </p:pic>
      <p:pic>
        <p:nvPicPr>
          <p:cNvPr id="8" name="Picture 7">
            <a:extLst>
              <a:ext uri="{FF2B5EF4-FFF2-40B4-BE49-F238E27FC236}">
                <a16:creationId xmlns:a16="http://schemas.microsoft.com/office/drawing/2014/main" id="{43D67C07-E07D-6712-6FF3-E2FD0AA19AF6}"/>
              </a:ext>
            </a:extLst>
          </p:cNvPr>
          <p:cNvPicPr>
            <a:picLocks noChangeAspect="1"/>
          </p:cNvPicPr>
          <p:nvPr/>
        </p:nvPicPr>
        <p:blipFill>
          <a:blip r:embed="rId12"/>
          <a:stretch>
            <a:fillRect/>
          </a:stretch>
        </p:blipFill>
        <p:spPr>
          <a:xfrm>
            <a:off x="8175922" y="908691"/>
            <a:ext cx="3664599" cy="3682112"/>
          </a:xfrm>
          <a:prstGeom prst="rect">
            <a:avLst/>
          </a:prstGeom>
        </p:spPr>
      </p:pic>
      <p:pic>
        <p:nvPicPr>
          <p:cNvPr id="9" name="Picture 8">
            <a:extLst>
              <a:ext uri="{FF2B5EF4-FFF2-40B4-BE49-F238E27FC236}">
                <a16:creationId xmlns:a16="http://schemas.microsoft.com/office/drawing/2014/main" id="{598FABD2-0DD1-FC68-BA28-60DC4160D316}"/>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8637730" y="4469611"/>
            <a:ext cx="543289" cy="330341"/>
          </a:xfrm>
          <a:prstGeom prst="rect">
            <a:avLst/>
          </a:prstGeom>
        </p:spPr>
      </p:pic>
      <p:pic>
        <p:nvPicPr>
          <p:cNvPr id="10" name="Picture 9">
            <a:extLst>
              <a:ext uri="{FF2B5EF4-FFF2-40B4-BE49-F238E27FC236}">
                <a16:creationId xmlns:a16="http://schemas.microsoft.com/office/drawing/2014/main" id="{D80F7C70-C322-D02D-FCC6-213D28E295EB}"/>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0008222" y="4480261"/>
            <a:ext cx="974644" cy="333072"/>
          </a:xfrm>
          <a:prstGeom prst="rect">
            <a:avLst/>
          </a:prstGeom>
        </p:spPr>
      </p:pic>
      <p:pic>
        <p:nvPicPr>
          <p:cNvPr id="11" name="Picture 10">
            <a:extLst>
              <a:ext uri="{FF2B5EF4-FFF2-40B4-BE49-F238E27FC236}">
                <a16:creationId xmlns:a16="http://schemas.microsoft.com/office/drawing/2014/main" id="{48E953EC-1DBA-6F16-D41E-3FF2306FA392}"/>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0008222" y="5191800"/>
            <a:ext cx="974644" cy="333072"/>
          </a:xfrm>
          <a:prstGeom prst="rect">
            <a:avLst/>
          </a:prstGeom>
        </p:spPr>
      </p:pic>
      <p:pic>
        <p:nvPicPr>
          <p:cNvPr id="12" name="Picture 11">
            <a:extLst>
              <a:ext uri="{FF2B5EF4-FFF2-40B4-BE49-F238E27FC236}">
                <a16:creationId xmlns:a16="http://schemas.microsoft.com/office/drawing/2014/main" id="{7ABA7EFF-5211-A344-F517-C2CEE801AAA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8637730" y="5194530"/>
            <a:ext cx="543289" cy="330341"/>
          </a:xfrm>
          <a:prstGeom prst="rect">
            <a:avLst/>
          </a:prstGeom>
        </p:spPr>
      </p:pic>
      <p:pic>
        <p:nvPicPr>
          <p:cNvPr id="13" name="Picture 12">
            <a:extLst>
              <a:ext uri="{FF2B5EF4-FFF2-40B4-BE49-F238E27FC236}">
                <a16:creationId xmlns:a16="http://schemas.microsoft.com/office/drawing/2014/main" id="{89FFDA0E-2C5A-1E57-7B56-F07CC39AC5D7}"/>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8637730" y="6125868"/>
            <a:ext cx="655223" cy="330341"/>
          </a:xfrm>
          <a:prstGeom prst="rect">
            <a:avLst/>
          </a:prstGeom>
        </p:spPr>
      </p:pic>
      <p:pic>
        <p:nvPicPr>
          <p:cNvPr id="14" name="Picture 13">
            <a:extLst>
              <a:ext uri="{FF2B5EF4-FFF2-40B4-BE49-F238E27FC236}">
                <a16:creationId xmlns:a16="http://schemas.microsoft.com/office/drawing/2014/main" id="{170B8853-ECCF-7D8A-7DCD-AD2DABB586EB}"/>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0008224" y="6147765"/>
            <a:ext cx="1086579" cy="333072"/>
          </a:xfrm>
          <a:prstGeom prst="rect">
            <a:avLst/>
          </a:prstGeom>
        </p:spPr>
      </p:pic>
      <p:pic>
        <p:nvPicPr>
          <p:cNvPr id="15" name="Picture 14">
            <a:extLst>
              <a:ext uri="{FF2B5EF4-FFF2-40B4-BE49-F238E27FC236}">
                <a16:creationId xmlns:a16="http://schemas.microsoft.com/office/drawing/2014/main" id="{8166B7E8-B481-E993-5287-E7F01B2BBB54}"/>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9316400" y="5524871"/>
            <a:ext cx="45719" cy="368806"/>
          </a:xfrm>
          <a:prstGeom prst="rect">
            <a:avLst/>
          </a:prstGeom>
        </p:spPr>
      </p:pic>
      <p:sp>
        <p:nvSpPr>
          <p:cNvPr id="17" name="TextBox 16">
            <a:extLst>
              <a:ext uri="{FF2B5EF4-FFF2-40B4-BE49-F238E27FC236}">
                <a16:creationId xmlns:a16="http://schemas.microsoft.com/office/drawing/2014/main" id="{10EEE52C-44A6-F2AF-F82E-DC30AC44D75E}"/>
              </a:ext>
            </a:extLst>
          </p:cNvPr>
          <p:cNvSpPr txBox="1"/>
          <p:nvPr/>
        </p:nvSpPr>
        <p:spPr>
          <a:xfrm>
            <a:off x="8909374" y="491568"/>
            <a:ext cx="2890777" cy="369332"/>
          </a:xfrm>
          <a:prstGeom prst="rect">
            <a:avLst/>
          </a:prstGeom>
          <a:noFill/>
        </p:spPr>
        <p:txBody>
          <a:bodyPr wrap="square">
            <a:spAutoFit/>
          </a:bodyPr>
          <a:lstStyle/>
          <a:p>
            <a:r>
              <a:rPr lang="en-US" sz="1800" dirty="0"/>
              <a:t>Reduce data from 2D to 1D</a:t>
            </a:r>
          </a:p>
        </p:txBody>
      </p:sp>
    </p:spTree>
    <p:extLst>
      <p:ext uri="{BB962C8B-B14F-4D97-AF65-F5344CB8AC3E}">
        <p14:creationId xmlns:p14="http://schemas.microsoft.com/office/powerpoint/2010/main" val="3463914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A824-6561-1FCB-FA64-569A691D03E4}"/>
              </a:ext>
            </a:extLst>
          </p:cNvPr>
          <p:cNvSpPr>
            <a:spLocks noGrp="1"/>
          </p:cNvSpPr>
          <p:nvPr>
            <p:ph type="title"/>
          </p:nvPr>
        </p:nvSpPr>
        <p:spPr/>
        <p:txBody>
          <a:bodyPr/>
          <a:lstStyle/>
          <a:p>
            <a:r>
              <a:rPr lang="en-US" dirty="0"/>
              <a:t>PCA - Process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B20701-F495-45B8-E244-A1E16B80657B}"/>
                  </a:ext>
                </a:extLst>
              </p:cNvPr>
              <p:cNvSpPr>
                <a:spLocks noGrp="1"/>
              </p:cNvSpPr>
              <p:nvPr>
                <p:ph idx="1"/>
              </p:nvPr>
            </p:nvSpPr>
            <p:spPr>
              <a:xfrm>
                <a:off x="265544" y="748145"/>
                <a:ext cx="4352755" cy="5818910"/>
              </a:xfrm>
              <a:solidFill>
                <a:schemeClr val="accent4">
                  <a:lumMod val="20000"/>
                  <a:lumOff val="80000"/>
                </a:schemeClr>
              </a:solidFill>
            </p:spPr>
            <p:txBody>
              <a:bodyPr>
                <a:normAutofit/>
              </a:bodyPr>
              <a:lstStyle/>
              <a:p>
                <a:pPr marL="342900" indent="-342900">
                  <a:buFont typeface="+mj-lt"/>
                  <a:buAutoNum type="arabicPeriod"/>
                </a:pPr>
                <a:r>
                  <a:rPr lang="en-US" sz="1800" dirty="0"/>
                  <a:t>For a dataset, segregate into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r>
                  <a:rPr lang="en-US" sz="1800" dirty="0"/>
                  <a:t>(dependent variable) and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r>
                      <a:rPr lang="en-US" sz="1800" b="0" i="1" smtClean="0">
                        <a:latin typeface="Cambria Math" panose="02040503050406030204" pitchFamily="18" charset="0"/>
                      </a:rPr>
                      <m:t>𝑎𝑠</m:t>
                    </m:r>
                    <m:r>
                      <a:rPr lang="en-US" sz="1800" b="0" i="1" smtClean="0">
                        <a:latin typeface="Cambria Math" panose="02040503050406030204" pitchFamily="18" charset="0"/>
                      </a:rPr>
                      <m:t> </m:t>
                    </m:r>
                    <m:r>
                      <a:rPr lang="en-US" sz="1800" b="0" i="1" smtClean="0">
                        <a:latin typeface="Cambria Math" panose="02040503050406030204" pitchFamily="18" charset="0"/>
                      </a:rPr>
                      <m:t>𝑐𝑜𝑙𝑢𝑚𝑛𝑠</m:t>
                    </m:r>
                    <m:r>
                      <a:rPr lang="en-US" sz="1800" b="0" i="1" smtClean="0">
                        <a:latin typeface="Cambria Math" panose="02040503050406030204" pitchFamily="18" charset="0"/>
                      </a:rPr>
                      <m:t>)</m:t>
                    </m:r>
                  </m:oMath>
                </a14:m>
                <a:r>
                  <a:rPr lang="en-US" sz="1800" b="0" dirty="0"/>
                  <a:t> (independent variables / feature matrix). We woul</a:t>
                </a:r>
                <a:r>
                  <a:rPr lang="en-US" sz="1800" dirty="0"/>
                  <a:t>d work with X.</a:t>
                </a:r>
                <a:endParaRPr lang="en-US" sz="1800" b="0" dirty="0"/>
              </a:p>
              <a:p>
                <a:pPr marL="342900" indent="-342900">
                  <a:buFont typeface="+mj-lt"/>
                  <a:buAutoNum type="arabicPeriod"/>
                </a:pPr>
                <a:r>
                  <a:rPr lang="en-US" sz="1800" dirty="0"/>
                  <a:t>Take the matrix of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oMath>
                </a14:m>
                <a:r>
                  <a:rPr lang="en-US" sz="1800" dirty="0"/>
                  <a:t>  and take mean for each column (must do)</a:t>
                </a:r>
              </a:p>
              <a:p>
                <a:pPr marL="342900" indent="-342900">
                  <a:buFont typeface="+mj-lt"/>
                  <a:buAutoNum type="arabicPeriod"/>
                </a:pPr>
                <a:r>
                  <a:rPr lang="en-US" sz="1800" dirty="0"/>
                  <a:t>(optional) Divide by standard deviation – if you think that features of higher variance are not important as features with  lesser variance. If you are in doubt, then divide</a:t>
                </a:r>
              </a:p>
              <a:p>
                <a:pPr marL="342900" indent="-342900">
                  <a:buFont typeface="+mj-lt"/>
                  <a:buAutoNum type="arabicPeriod"/>
                </a:pPr>
                <a:r>
                  <a:rPr lang="en-US" sz="1800" dirty="0"/>
                  <a:t>Let’s say matrix after 2 and optional 3 is </a:t>
                </a:r>
                <a14:m>
                  <m:oMath xmlns:m="http://schemas.openxmlformats.org/officeDocument/2006/math">
                    <m:r>
                      <a:rPr lang="en-US" sz="1800" b="0" i="1" smtClean="0">
                        <a:latin typeface="Cambria Math" panose="02040503050406030204" pitchFamily="18" charset="0"/>
                      </a:rPr>
                      <m:t>𝑍</m:t>
                    </m:r>
                  </m:oMath>
                </a14:m>
                <a:r>
                  <a:rPr lang="en-IN" sz="1800" dirty="0"/>
                  <a:t>. Then, create </a:t>
                </a:r>
                <a:r>
                  <a:rPr lang="en-IN" sz="1800" b="1" dirty="0"/>
                  <a:t>covariance matrix of </a:t>
                </a:r>
                <a14:m>
                  <m:oMath xmlns:m="http://schemas.openxmlformats.org/officeDocument/2006/math">
                    <m:r>
                      <a:rPr lang="en-US" sz="1800" b="1" i="1" smtClean="0">
                        <a:latin typeface="Cambria Math" panose="02040503050406030204" pitchFamily="18" charset="0"/>
                      </a:rPr>
                      <m:t>𝒁</m:t>
                    </m:r>
                    <m:r>
                      <a:rPr lang="en-US" sz="1800" b="0" i="0" smtClean="0">
                        <a:latin typeface="Cambria Math" panose="02040503050406030204" pitchFamily="18" charset="0"/>
                      </a:rPr>
                      <m:t> (=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𝑍</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𝑍</m:t>
                    </m:r>
                    <m:r>
                      <a:rPr lang="en-US" sz="1800" b="0" i="1" smtClean="0">
                        <a:latin typeface="Cambria Math" panose="02040503050406030204" pitchFamily="18" charset="0"/>
                      </a:rPr>
                      <m:t>)</m:t>
                    </m:r>
                  </m:oMath>
                </a14:m>
                <a:r>
                  <a:rPr lang="en-IN" sz="1800" dirty="0"/>
                  <a:t> </a:t>
                </a:r>
              </a:p>
              <a:p>
                <a:pPr marL="342900" indent="-342900">
                  <a:buFont typeface="+mj-lt"/>
                  <a:buAutoNum type="arabicPeriod"/>
                </a:pPr>
                <a:r>
                  <a:rPr lang="en-IN" sz="1800" dirty="0"/>
                  <a:t>Find eigen vectors and eigen values of Z using </a:t>
                </a:r>
                <a:r>
                  <a:rPr lang="en-IN" sz="1800" b="1" dirty="0"/>
                  <a:t>eigen decomposition</a:t>
                </a:r>
                <a:r>
                  <a:rPr lang="en-IN" sz="1800" dirty="0"/>
                  <a:t>.</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 </m:t>
                        </m:r>
                        <m:r>
                          <a:rPr lang="en-US" sz="1800" b="0" i="1" smtClean="0">
                            <a:latin typeface="Cambria Math" panose="02040503050406030204" pitchFamily="18" charset="0"/>
                          </a:rPr>
                          <m:t>𝑍</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𝑍</m:t>
                    </m:r>
                    <m:r>
                      <a:rPr lang="en-US" sz="1800" b="0" i="1" smtClean="0">
                        <a:latin typeface="Cambria Math" panose="02040503050406030204" pitchFamily="18" charset="0"/>
                      </a:rPr>
                      <m:t>=</m:t>
                    </m:r>
                    <m:r>
                      <a:rPr lang="en-US" sz="1800" b="0" i="1" smtClean="0">
                        <a:latin typeface="Cambria Math" panose="02040503050406030204" pitchFamily="18" charset="0"/>
                      </a:rPr>
                      <m:t>𝑃𝐷</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𝑃</m:t>
                        </m:r>
                      </m:e>
                      <m:sup>
                        <m:r>
                          <a:rPr lang="en-US" sz="1800" b="0" i="1" smtClean="0">
                            <a:latin typeface="Cambria Math" panose="02040503050406030204" pitchFamily="18" charset="0"/>
                          </a:rPr>
                          <m:t>−1</m:t>
                        </m:r>
                      </m:sup>
                    </m:sSup>
                  </m:oMath>
                </a14:m>
                <a:r>
                  <a:rPr lang="en-IN" sz="1800" dirty="0"/>
                  <a:t> . Sort </a:t>
                </a:r>
                <a14:m>
                  <m:oMath xmlns:m="http://schemas.openxmlformats.org/officeDocument/2006/math">
                    <m:r>
                      <a:rPr lang="en-US" sz="1800" b="0" i="1" smtClean="0">
                        <a:latin typeface="Cambria Math" panose="02040503050406030204" pitchFamily="18" charset="0"/>
                      </a:rPr>
                      <m:t>𝑃</m:t>
                    </m:r>
                  </m:oMath>
                </a14:m>
                <a:r>
                  <a:rPr lang="en-IN" sz="1800" dirty="0"/>
                  <a:t> based on decreasing value of D (eigen values), call this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𝑃</m:t>
                        </m:r>
                      </m:e>
                      <m:sup>
                        <m:r>
                          <a:rPr lang="en-US" sz="1800" b="0" i="1" smtClean="0">
                            <a:latin typeface="Cambria Math" panose="02040503050406030204" pitchFamily="18" charset="0"/>
                          </a:rPr>
                          <m:t>𝑃𝐶𝐴</m:t>
                        </m:r>
                      </m:sup>
                    </m:sSup>
                  </m:oMath>
                </a14:m>
                <a:endParaRPr lang="en-IN" sz="1800" dirty="0"/>
              </a:p>
              <a:p>
                <a:pPr marL="342900" indent="-342900">
                  <a:buFont typeface="+mj-lt"/>
                  <a:buAutoNum type="arabicPeriod"/>
                </a:pPr>
                <a:r>
                  <a:rPr lang="en-IN" sz="1800" dirty="0"/>
                  <a:t>New data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𝑍</m:t>
                        </m:r>
                      </m:e>
                      <m:sup>
                        <m:r>
                          <a:rPr lang="en-US" sz="1800" b="0" i="1" smtClean="0">
                            <a:latin typeface="Cambria Math" panose="02040503050406030204" pitchFamily="18" charset="0"/>
                          </a:rPr>
                          <m:t>𝑃𝐶𝐴</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𝑍</m:t>
                        </m:r>
                      </m:e>
                      <m:sup>
                        <m:r>
                          <a:rPr lang="en-US" sz="1800" b="0" i="1" smtClean="0">
                            <a:latin typeface="Cambria Math" panose="02040503050406030204" pitchFamily="18" charset="0"/>
                          </a:rPr>
                          <m:t>𝑜𝑟𝑖𝑔𝑖𝑛𝑎𝑙</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𝑃</m:t>
                        </m:r>
                      </m:e>
                      <m:sup>
                        <m:r>
                          <a:rPr lang="en-US" sz="1800" b="0" i="1" smtClean="0">
                            <a:latin typeface="Cambria Math" panose="02040503050406030204" pitchFamily="18" charset="0"/>
                          </a:rPr>
                          <m:t>𝑃𝐶𝐴</m:t>
                        </m:r>
                      </m:sup>
                    </m:sSup>
                  </m:oMath>
                </a14:m>
                <a:endParaRPr lang="en-IN" sz="1800" dirty="0"/>
              </a:p>
            </p:txBody>
          </p:sp>
        </mc:Choice>
        <mc:Fallback xmlns="">
          <p:sp>
            <p:nvSpPr>
              <p:cNvPr id="3" name="Content Placeholder 2">
                <a:extLst>
                  <a:ext uri="{FF2B5EF4-FFF2-40B4-BE49-F238E27FC236}">
                    <a16:creationId xmlns:a16="http://schemas.microsoft.com/office/drawing/2014/main" id="{37B20701-F495-45B8-E244-A1E16B80657B}"/>
                  </a:ext>
                </a:extLst>
              </p:cNvPr>
              <p:cNvSpPr>
                <a:spLocks noGrp="1" noRot="1" noChangeAspect="1" noMove="1" noResize="1" noEditPoints="1" noAdjustHandles="1" noChangeArrowheads="1" noChangeShapeType="1" noTextEdit="1"/>
              </p:cNvSpPr>
              <p:nvPr>
                <p:ph idx="1"/>
              </p:nvPr>
            </p:nvSpPr>
            <p:spPr>
              <a:xfrm>
                <a:off x="265544" y="748145"/>
                <a:ext cx="4352755" cy="5818910"/>
              </a:xfrm>
              <a:blipFill>
                <a:blip r:embed="rId2"/>
                <a:stretch>
                  <a:fillRect l="-1261" t="-1048" r="-840"/>
                </a:stretch>
              </a:blipFill>
            </p:spPr>
            <p:txBody>
              <a:bodyPr/>
              <a:lstStyle/>
              <a:p>
                <a:r>
                  <a:rPr lang="en-IN">
                    <a:noFill/>
                  </a:rPr>
                  <a:t> </a:t>
                </a:r>
              </a:p>
            </p:txBody>
          </p:sp>
        </mc:Fallback>
      </mc:AlternateContent>
      <p:grpSp>
        <p:nvGrpSpPr>
          <p:cNvPr id="7" name="Group 6">
            <a:extLst>
              <a:ext uri="{FF2B5EF4-FFF2-40B4-BE49-F238E27FC236}">
                <a16:creationId xmlns:a16="http://schemas.microsoft.com/office/drawing/2014/main" id="{932E5EC7-8C8C-2F64-3BDB-A82399C7200A}"/>
              </a:ext>
            </a:extLst>
          </p:cNvPr>
          <p:cNvGrpSpPr/>
          <p:nvPr/>
        </p:nvGrpSpPr>
        <p:grpSpPr>
          <a:xfrm>
            <a:off x="4839473" y="748145"/>
            <a:ext cx="5450421" cy="5818910"/>
            <a:chOff x="4839473" y="748145"/>
            <a:chExt cx="5450421" cy="581891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D18CE4E9-EC14-C8D5-BABE-F954263B767B}"/>
                    </a:ext>
                  </a:extLst>
                </p:cNvPr>
                <p:cNvSpPr txBox="1">
                  <a:spLocks/>
                </p:cNvSpPr>
                <p:nvPr/>
              </p:nvSpPr>
              <p:spPr>
                <a:xfrm>
                  <a:off x="4839473" y="748145"/>
                  <a:ext cx="5450421" cy="581891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Why Covariance matrix and why not any other matrix </a:t>
                  </a:r>
                  <a:r>
                    <a:rPr lang="en-IN" sz="1800" b="1" dirty="0"/>
                    <a:t>covariance matrix </a:t>
                  </a:r>
                  <a14:m>
                    <m:oMath xmlns:m="http://schemas.openxmlformats.org/officeDocument/2006/math">
                      <m:r>
                        <a:rPr lang="en-US" sz="1800" b="0" i="0" smtClean="0">
                          <a:latin typeface="Cambria Math" panose="02040503050406030204" pitchFamily="18" charset="0"/>
                        </a:rPr>
                        <m:t> (=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𝐴</m:t>
                      </m:r>
                      <m:r>
                        <a:rPr lang="en-US" sz="1800" b="0" i="1" smtClean="0">
                          <a:latin typeface="Cambria Math" panose="02040503050406030204" pitchFamily="18" charset="0"/>
                        </a:rPr>
                        <m:t>)</m:t>
                      </m:r>
                    </m:oMath>
                  </a14:m>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𝐴</m:t>
                      </m:r>
                    </m:oMath>
                  </a14:m>
                  <a:r>
                    <a:rPr lang="en-IN" sz="1800" dirty="0"/>
                    <a:t> is square, A is not</a:t>
                  </a:r>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𝐴</m:t>
                      </m:r>
                    </m:oMath>
                  </a14:m>
                  <a:r>
                    <a:rPr lang="en-IN" sz="1800" dirty="0"/>
                    <a:t> is symmetric, A is not. Also it is positive semidefinite (eigen values are positive or zero)</a:t>
                  </a:r>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𝐴</m:t>
                      </m:r>
                    </m:oMath>
                  </a14:m>
                  <a:r>
                    <a:rPr lang="en-IN" sz="1800" dirty="0"/>
                    <a:t> provides a view of variances and we want to understand eigen values and vectors in that space.</a:t>
                  </a:r>
                </a:p>
                <a:p>
                  <a:endParaRPr lang="en-IN" sz="1800" dirty="0"/>
                </a:p>
              </p:txBody>
            </p:sp>
          </mc:Choice>
          <mc:Fallback xmlns="">
            <p:sp>
              <p:nvSpPr>
                <p:cNvPr id="4" name="Content Placeholder 2">
                  <a:extLst>
                    <a:ext uri="{FF2B5EF4-FFF2-40B4-BE49-F238E27FC236}">
                      <a16:creationId xmlns:a16="http://schemas.microsoft.com/office/drawing/2014/main" id="{D18CE4E9-EC14-C8D5-BABE-F954263B767B}"/>
                    </a:ext>
                  </a:extLst>
                </p:cNvPr>
                <p:cNvSpPr txBox="1">
                  <a:spLocks noRot="1" noChangeAspect="1" noMove="1" noResize="1" noEditPoints="1" noAdjustHandles="1" noChangeArrowheads="1" noChangeShapeType="1" noTextEdit="1"/>
                </p:cNvSpPr>
                <p:nvPr/>
              </p:nvSpPr>
              <p:spPr>
                <a:xfrm>
                  <a:off x="4839473" y="748145"/>
                  <a:ext cx="5450421" cy="5818910"/>
                </a:xfrm>
                <a:prstGeom prst="rect">
                  <a:avLst/>
                </a:prstGeom>
                <a:blipFill>
                  <a:blip r:embed="rId3"/>
                  <a:stretch>
                    <a:fillRect l="-1007" t="-104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89B4AECB-A376-FA1F-2197-B2754EC04C9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048937" y="1616959"/>
              <a:ext cx="3933825" cy="1123950"/>
            </a:xfrm>
            <a:prstGeom prst="rect">
              <a:avLst/>
            </a:prstGeom>
          </p:spPr>
        </p:pic>
      </p:grpSp>
    </p:spTree>
    <p:extLst>
      <p:ext uri="{BB962C8B-B14F-4D97-AF65-F5344CB8AC3E}">
        <p14:creationId xmlns:p14="http://schemas.microsoft.com/office/powerpoint/2010/main" val="193483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F70A23C9-ACD6-C6FF-F1B8-84631B2556CF}"/>
              </a:ext>
            </a:extLst>
          </p:cNvPr>
          <p:cNvSpPr>
            <a:spLocks noChangeArrowheads="1"/>
          </p:cNvSpPr>
          <p:nvPr/>
        </p:nvSpPr>
        <p:spPr bwMode="auto">
          <a:xfrm>
            <a:off x="4550736" y="914797"/>
            <a:ext cx="6939067" cy="5485606"/>
          </a:xfrm>
          <a:prstGeom prst="rect">
            <a:avLst/>
          </a:prstGeom>
          <a:solidFill>
            <a:schemeClr val="accent4">
              <a:lumMod val="20000"/>
              <a:lumOff val="80000"/>
            </a:schemeClr>
          </a:solidFill>
          <a:ln>
            <a:noFill/>
          </a:ln>
        </p:spPr>
        <p:txBody>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fontAlgn="base">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fontAlgn="base">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fontAlgn="base">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fontAlgn="base">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90000"/>
              </a:lnSpc>
              <a:buFontTx/>
              <a:buNone/>
            </a:pPr>
            <a:r>
              <a:rPr lang="en-US" altLang="en-US" sz="2000" dirty="0">
                <a:latin typeface="+mn-lt"/>
              </a:rPr>
              <a:t>Can </a:t>
            </a:r>
            <a:r>
              <a:rPr lang="en-US" altLang="en-US" sz="2000" i="1" dirty="0">
                <a:solidFill>
                  <a:srgbClr val="0066FF"/>
                </a:solidFill>
                <a:latin typeface="+mn-lt"/>
              </a:rPr>
              <a:t>ignore </a:t>
            </a:r>
            <a:r>
              <a:rPr lang="en-US" altLang="en-US" sz="2000" dirty="0">
                <a:solidFill>
                  <a:srgbClr val="0066FF"/>
                </a:solidFill>
                <a:latin typeface="+mn-lt"/>
              </a:rPr>
              <a:t>the components of lesser significance</a:t>
            </a:r>
            <a:r>
              <a:rPr lang="en-US" altLang="en-US" sz="2000" dirty="0">
                <a:latin typeface="+mn-lt"/>
              </a:rPr>
              <a:t>. </a:t>
            </a:r>
          </a:p>
          <a:p>
            <a:pPr eaLnBrk="1" hangingPunct="1">
              <a:lnSpc>
                <a:spcPct val="90000"/>
              </a:lnSpc>
              <a:buFontTx/>
              <a:buNone/>
            </a:pPr>
            <a:endParaRPr lang="en-US" altLang="en-US" sz="2000" dirty="0">
              <a:latin typeface="+mn-lt"/>
            </a:endParaRPr>
          </a:p>
          <a:p>
            <a:pPr eaLnBrk="1" hangingPunct="1">
              <a:lnSpc>
                <a:spcPct val="90000"/>
              </a:lnSpc>
              <a:buFontTx/>
              <a:buNone/>
            </a:pPr>
            <a:r>
              <a:rPr lang="en-US" altLang="en-US" sz="2000" dirty="0">
                <a:latin typeface="+mn-lt"/>
              </a:rPr>
              <a:t>	</a:t>
            </a: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r>
              <a:rPr lang="en-US" altLang="en-US" sz="2000" dirty="0">
                <a:latin typeface="+mn-lt"/>
              </a:rPr>
              <a:t>You do </a:t>
            </a:r>
            <a:r>
              <a:rPr lang="en-US" altLang="en-US" sz="2000" dirty="0">
                <a:solidFill>
                  <a:srgbClr val="0066FF"/>
                </a:solidFill>
                <a:latin typeface="+mn-lt"/>
              </a:rPr>
              <a:t>lose some information</a:t>
            </a:r>
            <a:r>
              <a:rPr lang="en-US" altLang="en-US" sz="2000" dirty="0">
                <a:latin typeface="+mn-lt"/>
              </a:rPr>
              <a:t>, but if the eigenvalues are small, you don’t lose much</a:t>
            </a:r>
          </a:p>
          <a:p>
            <a:pPr lvl="1" eaLnBrk="1" hangingPunct="1">
              <a:lnSpc>
                <a:spcPct val="90000"/>
              </a:lnSpc>
            </a:pPr>
            <a:r>
              <a:rPr lang="en-US" altLang="en-US" sz="1800" dirty="0">
                <a:solidFill>
                  <a:srgbClr val="0066FF"/>
                </a:solidFill>
                <a:latin typeface="+mn-lt"/>
              </a:rPr>
              <a:t>n</a:t>
            </a:r>
            <a:r>
              <a:rPr lang="en-US" altLang="en-US" sz="1800" dirty="0">
                <a:latin typeface="+mn-lt"/>
              </a:rPr>
              <a:t> dimensions in original data </a:t>
            </a:r>
          </a:p>
          <a:p>
            <a:pPr lvl="1" eaLnBrk="1" hangingPunct="1">
              <a:lnSpc>
                <a:spcPct val="90000"/>
              </a:lnSpc>
            </a:pPr>
            <a:r>
              <a:rPr lang="en-US" altLang="en-US" sz="1800" dirty="0">
                <a:latin typeface="+mn-lt"/>
              </a:rPr>
              <a:t>calculate</a:t>
            </a:r>
            <a:r>
              <a:rPr lang="en-US" altLang="en-US" sz="1800" dirty="0">
                <a:solidFill>
                  <a:srgbClr val="0066FF"/>
                </a:solidFill>
                <a:latin typeface="+mn-lt"/>
              </a:rPr>
              <a:t> n</a:t>
            </a:r>
            <a:r>
              <a:rPr lang="en-US" altLang="en-US" sz="1800" dirty="0">
                <a:latin typeface="+mn-lt"/>
              </a:rPr>
              <a:t> eigenvectors and eigenvalues</a:t>
            </a:r>
          </a:p>
          <a:p>
            <a:pPr lvl="1" eaLnBrk="1" hangingPunct="1">
              <a:lnSpc>
                <a:spcPct val="90000"/>
              </a:lnSpc>
            </a:pPr>
            <a:r>
              <a:rPr lang="en-US" altLang="en-US" sz="1800" dirty="0">
                <a:latin typeface="+mn-lt"/>
              </a:rPr>
              <a:t>choose only the first </a:t>
            </a:r>
            <a:r>
              <a:rPr lang="en-US" altLang="en-US" sz="1800" dirty="0">
                <a:solidFill>
                  <a:srgbClr val="0066FF"/>
                </a:solidFill>
                <a:latin typeface="+mn-lt"/>
              </a:rPr>
              <a:t>p</a:t>
            </a:r>
            <a:r>
              <a:rPr lang="en-US" altLang="en-US" sz="1800" dirty="0">
                <a:latin typeface="+mn-lt"/>
              </a:rPr>
              <a:t> eigenvectors, based on their eigenvalues</a:t>
            </a:r>
          </a:p>
          <a:p>
            <a:pPr lvl="1" eaLnBrk="1" hangingPunct="1">
              <a:lnSpc>
                <a:spcPct val="90000"/>
              </a:lnSpc>
            </a:pPr>
            <a:r>
              <a:rPr lang="en-US" altLang="en-US" sz="1800" dirty="0">
                <a:latin typeface="+mn-lt"/>
              </a:rPr>
              <a:t>final data set has only </a:t>
            </a:r>
            <a:r>
              <a:rPr lang="en-US" altLang="en-US" sz="1800" dirty="0">
                <a:solidFill>
                  <a:srgbClr val="0066FF"/>
                </a:solidFill>
                <a:latin typeface="+mn-lt"/>
              </a:rPr>
              <a:t>p</a:t>
            </a:r>
            <a:r>
              <a:rPr lang="en-US" altLang="en-US" sz="1800" dirty="0">
                <a:latin typeface="+mn-lt"/>
              </a:rPr>
              <a:t> dimensions</a:t>
            </a:r>
            <a:endParaRPr lang="en-US" altLang="en-US" sz="1600" dirty="0">
              <a:solidFill>
                <a:srgbClr val="0066FF"/>
              </a:solidFill>
              <a:latin typeface="+mn-lt"/>
            </a:endParaRPr>
          </a:p>
        </p:txBody>
      </p:sp>
      <p:sp>
        <p:nvSpPr>
          <p:cNvPr id="2" name="Title 1">
            <a:extLst>
              <a:ext uri="{FF2B5EF4-FFF2-40B4-BE49-F238E27FC236}">
                <a16:creationId xmlns:a16="http://schemas.microsoft.com/office/drawing/2014/main" id="{4CC0F177-F8AF-D8BC-22F8-64CA7EBFB3B3}"/>
              </a:ext>
            </a:extLst>
          </p:cNvPr>
          <p:cNvSpPr>
            <a:spLocks noGrp="1"/>
          </p:cNvSpPr>
          <p:nvPr>
            <p:ph type="title"/>
          </p:nvPr>
        </p:nvSpPr>
        <p:spPr/>
        <p:txBody>
          <a:bodyPr/>
          <a:lstStyle/>
          <a:p>
            <a:r>
              <a:rPr lang="en-US" dirty="0"/>
              <a:t>PCA Interpretation</a:t>
            </a:r>
            <a:endParaRPr lang="en-IN" dirty="0"/>
          </a:p>
        </p:txBody>
      </p:sp>
      <p:sp>
        <p:nvSpPr>
          <p:cNvPr id="3" name="Content Placeholder 2">
            <a:extLst>
              <a:ext uri="{FF2B5EF4-FFF2-40B4-BE49-F238E27FC236}">
                <a16:creationId xmlns:a16="http://schemas.microsoft.com/office/drawing/2014/main" id="{F85E58C6-386A-5B00-796F-FD32C33FC48E}"/>
              </a:ext>
            </a:extLst>
          </p:cNvPr>
          <p:cNvSpPr>
            <a:spLocks noGrp="1"/>
          </p:cNvSpPr>
          <p:nvPr>
            <p:ph idx="1"/>
          </p:nvPr>
        </p:nvSpPr>
        <p:spPr>
          <a:xfrm>
            <a:off x="265545" y="914797"/>
            <a:ext cx="3961236" cy="5485606"/>
          </a:xfrm>
          <a:solidFill>
            <a:schemeClr val="accent4">
              <a:lumMod val="20000"/>
              <a:lumOff val="80000"/>
            </a:schemeClr>
          </a:solidFill>
        </p:spPr>
        <p:txBody>
          <a:bodyPr>
            <a:normAutofit/>
          </a:bodyPr>
          <a:lstStyle/>
          <a:p>
            <a:pPr>
              <a:lnSpc>
                <a:spcPct val="90000"/>
              </a:lnSpc>
            </a:pPr>
            <a:r>
              <a:rPr lang="en-US" altLang="en-US" sz="2000" dirty="0"/>
              <a:t>Principle</a:t>
            </a:r>
          </a:p>
          <a:p>
            <a:pPr lvl="1">
              <a:lnSpc>
                <a:spcPct val="90000"/>
              </a:lnSpc>
            </a:pPr>
            <a:r>
              <a:rPr lang="en-US" altLang="en-US" sz="1800" dirty="0"/>
              <a:t>Linear projection method to reduce the number of parameters </a:t>
            </a:r>
          </a:p>
          <a:p>
            <a:pPr lvl="1">
              <a:lnSpc>
                <a:spcPct val="90000"/>
              </a:lnSpc>
            </a:pPr>
            <a:r>
              <a:rPr lang="en-US" altLang="en-US" sz="1800" dirty="0"/>
              <a:t>Transfer a set of correlated variables into a new set of uncorrelated </a:t>
            </a:r>
            <a:r>
              <a:rPr lang="en-US" altLang="en-US" sz="2000" dirty="0"/>
              <a:t>variables</a:t>
            </a:r>
          </a:p>
          <a:p>
            <a:pPr lvl="1">
              <a:lnSpc>
                <a:spcPct val="90000"/>
              </a:lnSpc>
            </a:pPr>
            <a:r>
              <a:rPr lang="en-US" altLang="en-US" sz="1800" dirty="0"/>
              <a:t>Map the data into a space of lower dimensionality</a:t>
            </a:r>
          </a:p>
          <a:p>
            <a:pPr lvl="1">
              <a:lnSpc>
                <a:spcPct val="90000"/>
              </a:lnSpc>
            </a:pPr>
            <a:r>
              <a:rPr lang="en-US" altLang="en-US" sz="1800" dirty="0"/>
              <a:t>Form of unsupervised learning</a:t>
            </a:r>
          </a:p>
          <a:p>
            <a:r>
              <a:rPr lang="en-US" altLang="en-US" sz="2000" dirty="0"/>
              <a:t>Properties</a:t>
            </a:r>
          </a:p>
          <a:p>
            <a:pPr lvl="1"/>
            <a:r>
              <a:rPr lang="en-US" altLang="en-US" sz="1800" dirty="0"/>
              <a:t>It can be viewed as a rotation of the existing axes to new positions in the space defined by original variables</a:t>
            </a:r>
          </a:p>
          <a:p>
            <a:pPr lvl="1"/>
            <a:r>
              <a:rPr lang="en-US" altLang="en-US" sz="1800" dirty="0"/>
              <a:t>New axes are orthogonal and represent the directions with maximum variability</a:t>
            </a:r>
          </a:p>
          <a:p>
            <a:pPr marL="0" indent="0">
              <a:buNone/>
            </a:pPr>
            <a:endParaRPr lang="en-IN" sz="3200" dirty="0"/>
          </a:p>
        </p:txBody>
      </p:sp>
      <p:sp>
        <p:nvSpPr>
          <p:cNvPr id="4" name="Content Placeholder 2">
            <a:extLst>
              <a:ext uri="{FF2B5EF4-FFF2-40B4-BE49-F238E27FC236}">
                <a16:creationId xmlns:a16="http://schemas.microsoft.com/office/drawing/2014/main" id="{D314C9BA-EB48-6723-7A9E-3781C47C4DE0}"/>
              </a:ext>
            </a:extLst>
          </p:cNvPr>
          <p:cNvSpPr txBox="1">
            <a:spLocks/>
          </p:cNvSpPr>
          <p:nvPr/>
        </p:nvSpPr>
        <p:spPr>
          <a:xfrm>
            <a:off x="4550736" y="748145"/>
            <a:ext cx="3241584" cy="5818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graphicFrame>
        <p:nvGraphicFramePr>
          <p:cNvPr id="5" name="Object 5">
            <a:extLst>
              <a:ext uri="{FF2B5EF4-FFF2-40B4-BE49-F238E27FC236}">
                <a16:creationId xmlns:a16="http://schemas.microsoft.com/office/drawing/2014/main" id="{956FCD1D-3449-1CBD-DA0C-B844F25D624B}"/>
              </a:ext>
            </a:extLst>
          </p:cNvPr>
          <p:cNvGraphicFramePr>
            <a:graphicFrameLocks noChangeAspect="1"/>
          </p:cNvGraphicFramePr>
          <p:nvPr>
            <p:extLst>
              <p:ext uri="{D42A27DB-BD31-4B8C-83A1-F6EECF244321}">
                <p14:modId xmlns:p14="http://schemas.microsoft.com/office/powerpoint/2010/main" val="561325340"/>
              </p:ext>
            </p:extLst>
          </p:nvPr>
        </p:nvGraphicFramePr>
        <p:xfrm>
          <a:off x="5045057" y="1351685"/>
          <a:ext cx="6142435" cy="2878852"/>
        </p:xfrm>
        <a:graphic>
          <a:graphicData uri="http://schemas.openxmlformats.org/presentationml/2006/ole">
            <mc:AlternateContent xmlns:mc="http://schemas.openxmlformats.org/markup-compatibility/2006">
              <mc:Choice xmlns:v="urn:schemas-microsoft-com:vml" Requires="v">
                <p:oleObj name="Chart" r:id="rId2" imgW="4667278" imgH="2524285" progId="Excel.Chart.8">
                  <p:embed/>
                </p:oleObj>
              </mc:Choice>
              <mc:Fallback>
                <p:oleObj name="Chart" r:id="rId2" imgW="4667278" imgH="2524285" progId="Excel.Chart.8">
                  <p:embed/>
                  <p:pic>
                    <p:nvPicPr>
                      <p:cNvPr id="652293" name="Object 5">
                        <a:extLst>
                          <a:ext uri="{FF2B5EF4-FFF2-40B4-BE49-F238E27FC236}">
                            <a16:creationId xmlns:a16="http://schemas.microsoft.com/office/drawing/2014/main" id="{85466295-4AFE-46D9-5E04-26C669DC6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057" y="1351685"/>
                        <a:ext cx="6142435" cy="2878852"/>
                      </a:xfrm>
                      <a:prstGeom prst="rect">
                        <a:avLst/>
                      </a:prstGeom>
                      <a:solidFill>
                        <a:schemeClr val="accent4">
                          <a:lumMod val="20000"/>
                          <a:lumOff val="80000"/>
                        </a:schemeClr>
                      </a:solidFill>
                      <a:ln>
                        <a:noFill/>
                      </a:ln>
                      <a:effectLst/>
                    </p:spPr>
                  </p:pic>
                </p:oleObj>
              </mc:Fallback>
            </mc:AlternateContent>
          </a:graphicData>
        </a:graphic>
      </p:graphicFrame>
    </p:spTree>
    <p:extLst>
      <p:ext uri="{BB962C8B-B14F-4D97-AF65-F5344CB8AC3E}">
        <p14:creationId xmlns:p14="http://schemas.microsoft.com/office/powerpoint/2010/main" val="2310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4ECC-40AF-51CA-6213-69B7EAC5E5D6}"/>
              </a:ext>
            </a:extLst>
          </p:cNvPr>
          <p:cNvSpPr>
            <a:spLocks noGrp="1"/>
          </p:cNvSpPr>
          <p:nvPr>
            <p:ph type="title"/>
          </p:nvPr>
        </p:nvSpPr>
        <p:spPr/>
        <p:txBody>
          <a:bodyPr/>
          <a:lstStyle/>
          <a:p>
            <a:r>
              <a:rPr lang="en-US" dirty="0"/>
              <a:t>PCA – Usage : Compression, Visualization </a:t>
            </a:r>
            <a:endParaRPr lang="en-IN" dirty="0"/>
          </a:p>
        </p:txBody>
      </p:sp>
      <p:pic>
        <p:nvPicPr>
          <p:cNvPr id="4" name="Picture 6" descr="butterfly_bw">
            <a:extLst>
              <a:ext uri="{FF2B5EF4-FFF2-40B4-BE49-F238E27FC236}">
                <a16:creationId xmlns:a16="http://schemas.microsoft.com/office/drawing/2014/main" id="{0C806C27-FBAE-98CA-9085-1FD91AE012C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10843" t="5206" r="10843" b="9761"/>
          <a:stretch>
            <a:fillRect/>
          </a:stretch>
        </p:blipFill>
        <p:spPr bwMode="auto">
          <a:xfrm>
            <a:off x="98992" y="1076445"/>
            <a:ext cx="252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butterfly_bw_60">
            <a:extLst>
              <a:ext uri="{FF2B5EF4-FFF2-40B4-BE49-F238E27FC236}">
                <a16:creationId xmlns:a16="http://schemas.microsoft.com/office/drawing/2014/main" id="{0B9FAF75-E9B1-7581-F61C-78A70E44B5D1}"/>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l="10976" t="5240" r="10976" b="10918"/>
          <a:stretch>
            <a:fillRect/>
          </a:stretch>
        </p:blipFill>
        <p:spPr bwMode="auto">
          <a:xfrm>
            <a:off x="3275627" y="1076445"/>
            <a:ext cx="252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D9F302A-5B9B-7969-62F4-D2936832A562}"/>
              </a:ext>
            </a:extLst>
          </p:cNvPr>
          <p:cNvSpPr txBox="1"/>
          <p:nvPr/>
        </p:nvSpPr>
        <p:spPr>
          <a:xfrm>
            <a:off x="346289" y="648866"/>
            <a:ext cx="1909822" cy="369332"/>
          </a:xfrm>
          <a:prstGeom prst="rect">
            <a:avLst/>
          </a:prstGeom>
          <a:noFill/>
        </p:spPr>
        <p:txBody>
          <a:bodyPr wrap="square" rtlCol="0">
            <a:spAutoFit/>
          </a:bodyPr>
          <a:lstStyle/>
          <a:p>
            <a:r>
              <a:rPr lang="en-US" dirty="0"/>
              <a:t>Dimensions = 144</a:t>
            </a:r>
            <a:endParaRPr lang="en-IN" dirty="0"/>
          </a:p>
        </p:txBody>
      </p:sp>
      <p:sp>
        <p:nvSpPr>
          <p:cNvPr id="7" name="TextBox 6">
            <a:extLst>
              <a:ext uri="{FF2B5EF4-FFF2-40B4-BE49-F238E27FC236}">
                <a16:creationId xmlns:a16="http://schemas.microsoft.com/office/drawing/2014/main" id="{6EBA21F6-3C29-51D7-230A-77D350BFAE2B}"/>
              </a:ext>
            </a:extLst>
          </p:cNvPr>
          <p:cNvSpPr txBox="1"/>
          <p:nvPr/>
        </p:nvSpPr>
        <p:spPr>
          <a:xfrm>
            <a:off x="3629339" y="609952"/>
            <a:ext cx="1909822" cy="369332"/>
          </a:xfrm>
          <a:prstGeom prst="rect">
            <a:avLst/>
          </a:prstGeom>
          <a:noFill/>
        </p:spPr>
        <p:txBody>
          <a:bodyPr wrap="square" rtlCol="0">
            <a:spAutoFit/>
          </a:bodyPr>
          <a:lstStyle/>
          <a:p>
            <a:r>
              <a:rPr lang="en-US" dirty="0"/>
              <a:t>Dimensions = 60</a:t>
            </a:r>
            <a:endParaRPr lang="en-IN" dirty="0"/>
          </a:p>
        </p:txBody>
      </p:sp>
      <p:pic>
        <p:nvPicPr>
          <p:cNvPr id="8" name="Picture 4" descr="butterfly_bw_6">
            <a:extLst>
              <a:ext uri="{FF2B5EF4-FFF2-40B4-BE49-F238E27FC236}">
                <a16:creationId xmlns:a16="http://schemas.microsoft.com/office/drawing/2014/main" id="{C1B4E448-AA84-61C9-F806-7634A4093AB6}"/>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l="10976" t="3493" r="9756" b="9171"/>
          <a:stretch>
            <a:fillRect/>
          </a:stretch>
        </p:blipFill>
        <p:spPr bwMode="auto">
          <a:xfrm>
            <a:off x="6452262" y="1018198"/>
            <a:ext cx="252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5427EF51-22DF-93AC-5C51-CD9B52518524}"/>
              </a:ext>
            </a:extLst>
          </p:cNvPr>
          <p:cNvSpPr txBox="1"/>
          <p:nvPr/>
        </p:nvSpPr>
        <p:spPr>
          <a:xfrm>
            <a:off x="6802252" y="575445"/>
            <a:ext cx="1909822" cy="369332"/>
          </a:xfrm>
          <a:prstGeom prst="rect">
            <a:avLst/>
          </a:prstGeom>
          <a:noFill/>
        </p:spPr>
        <p:txBody>
          <a:bodyPr wrap="square" rtlCol="0">
            <a:spAutoFit/>
          </a:bodyPr>
          <a:lstStyle/>
          <a:p>
            <a:r>
              <a:rPr lang="en-US" dirty="0"/>
              <a:t>Dimensions = 6</a:t>
            </a:r>
            <a:endParaRPr lang="en-IN" dirty="0"/>
          </a:p>
        </p:txBody>
      </p:sp>
      <p:pic>
        <p:nvPicPr>
          <p:cNvPr id="10" name="Picture 4" descr="butterfly_bw_3">
            <a:extLst>
              <a:ext uri="{FF2B5EF4-FFF2-40B4-BE49-F238E27FC236}">
                <a16:creationId xmlns:a16="http://schemas.microsoft.com/office/drawing/2014/main" id="{90F444E3-7A4B-6705-A038-70510725F6AE}"/>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l="10976" t="3493" r="9756" b="10918"/>
          <a:stretch>
            <a:fillRect/>
          </a:stretch>
        </p:blipFill>
        <p:spPr bwMode="auto">
          <a:xfrm>
            <a:off x="9442672" y="970998"/>
            <a:ext cx="252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6E884EF-C1E5-10B1-D112-95B631BEAC96}"/>
              </a:ext>
            </a:extLst>
          </p:cNvPr>
          <p:cNvSpPr txBox="1"/>
          <p:nvPr/>
        </p:nvSpPr>
        <p:spPr>
          <a:xfrm>
            <a:off x="9826234" y="601666"/>
            <a:ext cx="1909822" cy="369332"/>
          </a:xfrm>
          <a:prstGeom prst="rect">
            <a:avLst/>
          </a:prstGeom>
          <a:noFill/>
        </p:spPr>
        <p:txBody>
          <a:bodyPr wrap="square" rtlCol="0">
            <a:spAutoFit/>
          </a:bodyPr>
          <a:lstStyle/>
          <a:p>
            <a:r>
              <a:rPr lang="en-US" dirty="0"/>
              <a:t>Dimensions = 3</a:t>
            </a:r>
            <a:endParaRPr lang="en-IN" dirty="0"/>
          </a:p>
        </p:txBody>
      </p:sp>
    </p:spTree>
    <p:extLst>
      <p:ext uri="{BB962C8B-B14F-4D97-AF65-F5344CB8AC3E}">
        <p14:creationId xmlns:p14="http://schemas.microsoft.com/office/powerpoint/2010/main" val="348740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47A4-DDF3-CFFC-5878-390F5CB481C5}"/>
              </a:ext>
            </a:extLst>
          </p:cNvPr>
          <p:cNvSpPr>
            <a:spLocks noGrp="1"/>
          </p:cNvSpPr>
          <p:nvPr>
            <p:ph type="title"/>
          </p:nvPr>
        </p:nvSpPr>
        <p:spPr>
          <a:xfrm>
            <a:off x="265544" y="51520"/>
            <a:ext cx="11621655" cy="392257"/>
          </a:xfrm>
        </p:spPr>
        <p:txBody>
          <a:bodyPr/>
          <a:lstStyle/>
          <a:p>
            <a:r>
              <a:rPr lang="en-US" dirty="0"/>
              <a:t>Latent Discriminant Analysis (LDA) – Introduction, difference from PCA</a:t>
            </a:r>
            <a:endParaRPr lang="en-IN" dirty="0"/>
          </a:p>
        </p:txBody>
      </p:sp>
      <p:grpSp>
        <p:nvGrpSpPr>
          <p:cNvPr id="13" name="Group 12">
            <a:extLst>
              <a:ext uri="{FF2B5EF4-FFF2-40B4-BE49-F238E27FC236}">
                <a16:creationId xmlns:a16="http://schemas.microsoft.com/office/drawing/2014/main" id="{CCA726FC-CC3B-EE3B-5287-1F844B05319A}"/>
              </a:ext>
            </a:extLst>
          </p:cNvPr>
          <p:cNvGrpSpPr/>
          <p:nvPr/>
        </p:nvGrpSpPr>
        <p:grpSpPr>
          <a:xfrm>
            <a:off x="150805" y="683279"/>
            <a:ext cx="5520322" cy="5818910"/>
            <a:chOff x="150805" y="683279"/>
            <a:chExt cx="5520322" cy="5818910"/>
          </a:xfrm>
        </p:grpSpPr>
        <p:sp>
          <p:nvSpPr>
            <p:cNvPr id="4" name="Content Placeholder 2">
              <a:extLst>
                <a:ext uri="{FF2B5EF4-FFF2-40B4-BE49-F238E27FC236}">
                  <a16:creationId xmlns:a16="http://schemas.microsoft.com/office/drawing/2014/main" id="{086C57F4-E513-B42A-1A8D-5F3503E922C6}"/>
                </a:ext>
              </a:extLst>
            </p:cNvPr>
            <p:cNvSpPr txBox="1">
              <a:spLocks/>
            </p:cNvSpPr>
            <p:nvPr/>
          </p:nvSpPr>
          <p:spPr>
            <a:xfrm>
              <a:off x="150805" y="683279"/>
              <a:ext cx="5520322" cy="581891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a typeface="Cambria Math" panose="02040503050406030204" pitchFamily="18" charset="0"/>
                </a:rPr>
                <a:t>linear model for classification and dimensionality reduction</a:t>
              </a:r>
            </a:p>
            <a:p>
              <a:r>
                <a:rPr lang="en-US" sz="1600" dirty="0">
                  <a:ea typeface="Cambria Math" panose="02040503050406030204" pitchFamily="18" charset="0"/>
                </a:rPr>
                <a:t>It requires class assignment of examples – not fully unsupervised algorithm. Typically used for separating n classes (n&gt;2)</a:t>
              </a:r>
            </a:p>
            <a:p>
              <a:r>
                <a:rPr lang="en-US" sz="1600" dirty="0">
                  <a:ea typeface="Cambria Math" panose="02040503050406030204" pitchFamily="18" charset="0"/>
                </a:rPr>
                <a:t>LDA projects data from a D dimensional feature space down to a D’ (D&gt;D’) dimensional space in a way to maximize the variability between the classes and reducing the variability within the classes. The variability is called scatter.</a:t>
              </a:r>
            </a:p>
            <a:p>
              <a:endParaRPr lang="en-US" sz="1600" dirty="0">
                <a:ea typeface="Cambria Math" panose="02040503050406030204" pitchFamily="18" charset="0"/>
              </a:endParaRPr>
            </a:p>
            <a:p>
              <a:endParaRPr lang="en-US" sz="1600" dirty="0">
                <a:ea typeface="Cambria Math" panose="02040503050406030204" pitchFamily="18" charset="0"/>
              </a:endParaRPr>
            </a:p>
            <a:p>
              <a:endParaRPr lang="en-US" sz="1600" dirty="0">
                <a:ea typeface="Cambria Math" panose="02040503050406030204" pitchFamily="18" charset="0"/>
              </a:endParaRPr>
            </a:p>
            <a:p>
              <a:endParaRPr lang="en-US" sz="1600" dirty="0">
                <a:ea typeface="Cambria Math" panose="02040503050406030204" pitchFamily="18" charset="0"/>
              </a:endParaRPr>
            </a:p>
            <a:p>
              <a:endParaRPr lang="en-US" sz="1600" dirty="0">
                <a:ea typeface="Cambria Math" panose="02040503050406030204" pitchFamily="18" charset="0"/>
              </a:endParaRPr>
            </a:p>
            <a:p>
              <a:endParaRPr lang="en-US" sz="1600" dirty="0">
                <a:ea typeface="Cambria Math" panose="02040503050406030204" pitchFamily="18" charset="0"/>
              </a:endParaRPr>
            </a:p>
            <a:p>
              <a:pPr marL="0" indent="0">
                <a:buNone/>
              </a:pPr>
              <a:endParaRPr lang="en-US" sz="1600" dirty="0">
                <a:ea typeface="Cambria Math" panose="02040503050406030204" pitchFamily="18" charset="0"/>
              </a:endParaRPr>
            </a:p>
            <a:p>
              <a:r>
                <a:rPr lang="en-US" sz="1600" dirty="0">
                  <a:ea typeface="Cambria Math" panose="02040503050406030204" pitchFamily="18" charset="0"/>
                </a:rPr>
                <a:t>Its differs from PCA in that LDA focus on class separation, while PCA focus on capturing maximum variability in data</a:t>
              </a:r>
            </a:p>
            <a:p>
              <a:r>
                <a:rPr lang="en-US" sz="1600" dirty="0">
                  <a:ea typeface="Cambria Math" panose="02040503050406030204" pitchFamily="18" charset="0"/>
                </a:rPr>
                <a:t>Both rank the new axes in order of importance</a:t>
              </a:r>
            </a:p>
            <a:p>
              <a:endParaRPr lang="en-US" sz="1600"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p:pic>
          <p:nvPicPr>
            <p:cNvPr id="6" name="Picture 5">
              <a:extLst>
                <a:ext uri="{FF2B5EF4-FFF2-40B4-BE49-F238E27FC236}">
                  <a16:creationId xmlns:a16="http://schemas.microsoft.com/office/drawing/2014/main" id="{9F032BD4-176C-20BE-8C22-8312359235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42940" y="3036683"/>
              <a:ext cx="4671207" cy="1813473"/>
            </a:xfrm>
            <a:prstGeom prst="rect">
              <a:avLst/>
            </a:prstGeom>
          </p:spPr>
        </p:pic>
      </p:grpSp>
      <p:sp>
        <p:nvSpPr>
          <p:cNvPr id="8" name="TextBox 7">
            <a:extLst>
              <a:ext uri="{FF2B5EF4-FFF2-40B4-BE49-F238E27FC236}">
                <a16:creationId xmlns:a16="http://schemas.microsoft.com/office/drawing/2014/main" id="{D6BAA24D-AF22-24A5-DAE8-8EC8BEE72579}"/>
              </a:ext>
            </a:extLst>
          </p:cNvPr>
          <p:cNvSpPr txBox="1"/>
          <p:nvPr/>
        </p:nvSpPr>
        <p:spPr>
          <a:xfrm>
            <a:off x="2678544" y="6603191"/>
            <a:ext cx="6096000" cy="276999"/>
          </a:xfrm>
          <a:prstGeom prst="rect">
            <a:avLst/>
          </a:prstGeom>
          <a:noFill/>
        </p:spPr>
        <p:txBody>
          <a:bodyPr wrap="square">
            <a:spAutoFit/>
          </a:bodyPr>
          <a:lstStyle/>
          <a:p>
            <a:r>
              <a:rPr lang="en-IN" sz="1200" dirty="0"/>
              <a:t>https://sebastianraschka.com/Articles/2014_python_lda.html</a:t>
            </a:r>
          </a:p>
        </p:txBody>
      </p:sp>
      <p:pic>
        <p:nvPicPr>
          <p:cNvPr id="10" name="Picture 9">
            <a:extLst>
              <a:ext uri="{FF2B5EF4-FFF2-40B4-BE49-F238E27FC236}">
                <a16:creationId xmlns:a16="http://schemas.microsoft.com/office/drawing/2014/main" id="{03F62E8A-AFF0-03BC-ED42-2EE0BCC1732C}"/>
              </a:ext>
            </a:extLst>
          </p:cNvPr>
          <p:cNvPicPr>
            <a:picLocks noChangeAspect="1"/>
          </p:cNvPicPr>
          <p:nvPr/>
        </p:nvPicPr>
        <p:blipFill>
          <a:blip r:embed="rId4"/>
          <a:stretch>
            <a:fillRect/>
          </a:stretch>
        </p:blipFill>
        <p:spPr>
          <a:xfrm>
            <a:off x="5863262" y="683279"/>
            <a:ext cx="6164361" cy="3133042"/>
          </a:xfrm>
          <a:prstGeom prst="rect">
            <a:avLst/>
          </a:prstGeom>
        </p:spPr>
      </p:pic>
      <p:pic>
        <p:nvPicPr>
          <p:cNvPr id="12" name="Picture 11">
            <a:extLst>
              <a:ext uri="{FF2B5EF4-FFF2-40B4-BE49-F238E27FC236}">
                <a16:creationId xmlns:a16="http://schemas.microsoft.com/office/drawing/2014/main" id="{E6D69F37-97BF-D76B-22EB-F68B20C28EE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18660" y="3883760"/>
            <a:ext cx="5653563" cy="2651991"/>
          </a:xfrm>
          <a:prstGeom prst="rect">
            <a:avLst/>
          </a:prstGeom>
        </p:spPr>
      </p:pic>
    </p:spTree>
    <p:extLst>
      <p:ext uri="{BB962C8B-B14F-4D97-AF65-F5344CB8AC3E}">
        <p14:creationId xmlns:p14="http://schemas.microsoft.com/office/powerpoint/2010/main" val="61085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F611-426A-4AD6-1002-40114F0F242D}"/>
              </a:ext>
            </a:extLst>
          </p:cNvPr>
          <p:cNvSpPr>
            <a:spLocks noGrp="1"/>
          </p:cNvSpPr>
          <p:nvPr>
            <p:ph type="title"/>
          </p:nvPr>
        </p:nvSpPr>
        <p:spPr/>
        <p:txBody>
          <a:bodyPr/>
          <a:lstStyle/>
          <a:p>
            <a:r>
              <a:rPr lang="en-US" dirty="0"/>
              <a:t>LDA – how does it work?</a:t>
            </a:r>
            <a:endParaRPr lang="en-IN" dirty="0"/>
          </a:p>
        </p:txBody>
      </p:sp>
      <p:sp>
        <p:nvSpPr>
          <p:cNvPr id="9" name="TextBox 8">
            <a:extLst>
              <a:ext uri="{FF2B5EF4-FFF2-40B4-BE49-F238E27FC236}">
                <a16:creationId xmlns:a16="http://schemas.microsoft.com/office/drawing/2014/main" id="{54B87BF9-BD97-C115-A51F-F0F8768B9CF4}"/>
              </a:ext>
            </a:extLst>
          </p:cNvPr>
          <p:cNvSpPr txBox="1"/>
          <p:nvPr/>
        </p:nvSpPr>
        <p:spPr>
          <a:xfrm>
            <a:off x="2613891" y="6581001"/>
            <a:ext cx="6096000" cy="276999"/>
          </a:xfrm>
          <a:prstGeom prst="rect">
            <a:avLst/>
          </a:prstGeom>
          <a:noFill/>
        </p:spPr>
        <p:txBody>
          <a:bodyPr wrap="square">
            <a:spAutoFit/>
          </a:bodyPr>
          <a:lstStyle/>
          <a:p>
            <a:pPr algn="l"/>
            <a:r>
              <a:rPr lang="en-US" sz="1200" i="0" dirty="0" err="1">
                <a:solidFill>
                  <a:srgbClr val="030303"/>
                </a:solidFill>
                <a:effectLst/>
                <a:latin typeface="YouTube Sans"/>
              </a:rPr>
              <a:t>StatQuest</a:t>
            </a:r>
            <a:r>
              <a:rPr lang="en-US" sz="1200" i="0" dirty="0">
                <a:solidFill>
                  <a:srgbClr val="030303"/>
                </a:solidFill>
                <a:effectLst/>
                <a:latin typeface="YouTube Sans"/>
              </a:rPr>
              <a:t> (</a:t>
            </a:r>
            <a:r>
              <a:rPr lang="en-US" sz="1200" i="0" dirty="0" err="1">
                <a:solidFill>
                  <a:srgbClr val="030303"/>
                </a:solidFill>
                <a:effectLst/>
                <a:latin typeface="YouTube Sans"/>
              </a:rPr>
              <a:t>Youtube</a:t>
            </a:r>
            <a:r>
              <a:rPr lang="en-US" sz="1200" i="0" dirty="0">
                <a:solidFill>
                  <a:srgbClr val="030303"/>
                </a:solidFill>
                <a:effectLst/>
                <a:latin typeface="YouTube Sans"/>
              </a:rPr>
              <a:t>): Linear Discriminant Analysis (LDA) clearly explained.</a:t>
            </a:r>
          </a:p>
        </p:txBody>
      </p:sp>
      <p:grpSp>
        <p:nvGrpSpPr>
          <p:cNvPr id="15" name="Group 14">
            <a:extLst>
              <a:ext uri="{FF2B5EF4-FFF2-40B4-BE49-F238E27FC236}">
                <a16:creationId xmlns:a16="http://schemas.microsoft.com/office/drawing/2014/main" id="{A5D11B2C-217B-FA99-ADE0-B89ADAB56C0E}"/>
              </a:ext>
            </a:extLst>
          </p:cNvPr>
          <p:cNvGrpSpPr/>
          <p:nvPr/>
        </p:nvGrpSpPr>
        <p:grpSpPr>
          <a:xfrm>
            <a:off x="150806" y="683279"/>
            <a:ext cx="6841122" cy="5897722"/>
            <a:chOff x="150806" y="683279"/>
            <a:chExt cx="6841122" cy="5897722"/>
          </a:xfrm>
        </p:grpSpPr>
        <p:sp>
          <p:nvSpPr>
            <p:cNvPr id="10" name="Content Placeholder 2">
              <a:extLst>
                <a:ext uri="{FF2B5EF4-FFF2-40B4-BE49-F238E27FC236}">
                  <a16:creationId xmlns:a16="http://schemas.microsoft.com/office/drawing/2014/main" id="{72D8D173-EE30-A616-4FB1-CC55DF35B292}"/>
                </a:ext>
              </a:extLst>
            </p:cNvPr>
            <p:cNvSpPr txBox="1">
              <a:spLocks/>
            </p:cNvSpPr>
            <p:nvPr/>
          </p:nvSpPr>
          <p:spPr>
            <a:xfrm>
              <a:off x="150806" y="683279"/>
              <a:ext cx="6841122" cy="589772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ea typeface="Cambria Math" panose="02040503050406030204" pitchFamily="18" charset="0"/>
              </a:endParaRPr>
            </a:p>
            <a:p>
              <a:r>
                <a:rPr lang="pl-PL" sz="1600" b="1" i="0" dirty="0">
                  <a:solidFill>
                    <a:srgbClr val="222222"/>
                  </a:solidFill>
                  <a:effectLst/>
                </a:rPr>
                <a:t>arg max J(W) = (M</a:t>
              </a:r>
              <a:r>
                <a:rPr lang="pl-PL" sz="1600" b="1" i="0" baseline="-25000" dirty="0">
                  <a:solidFill>
                    <a:srgbClr val="222222"/>
                  </a:solidFill>
                  <a:effectLst/>
                </a:rPr>
                <a:t>1</a:t>
              </a:r>
              <a:r>
                <a:rPr lang="pl-PL" sz="1600" b="1" i="0" dirty="0">
                  <a:solidFill>
                    <a:srgbClr val="222222"/>
                  </a:solidFill>
                  <a:effectLst/>
                </a:rPr>
                <a:t> – M</a:t>
              </a:r>
              <a:r>
                <a:rPr lang="pl-PL" sz="1600" b="1" i="0" baseline="-25000" dirty="0">
                  <a:solidFill>
                    <a:srgbClr val="222222"/>
                  </a:solidFill>
                  <a:effectLst/>
                </a:rPr>
                <a:t>2</a:t>
              </a:r>
              <a:r>
                <a:rPr lang="pl-PL" sz="1600" b="1" i="0" dirty="0">
                  <a:solidFill>
                    <a:srgbClr val="222222"/>
                  </a:solidFill>
                  <a:effectLst/>
                </a:rPr>
                <a:t>)</a:t>
              </a:r>
              <a:r>
                <a:rPr lang="pl-PL" sz="1600" b="1" i="0" baseline="30000" dirty="0">
                  <a:solidFill>
                    <a:srgbClr val="222222"/>
                  </a:solidFill>
                  <a:effectLst/>
                </a:rPr>
                <a:t>2</a:t>
              </a:r>
              <a:r>
                <a:rPr lang="pl-PL" sz="1600" b="1" i="0" dirty="0">
                  <a:solidFill>
                    <a:srgbClr val="222222"/>
                  </a:solidFill>
                  <a:effectLst/>
                </a:rPr>
                <a:t> / S</a:t>
              </a:r>
              <a:r>
                <a:rPr lang="pl-PL" sz="1600" b="1" i="0" baseline="-25000" dirty="0">
                  <a:solidFill>
                    <a:srgbClr val="222222"/>
                  </a:solidFill>
                  <a:effectLst/>
                </a:rPr>
                <a:t>1</a:t>
              </a:r>
              <a:r>
                <a:rPr lang="pl-PL" sz="1600" b="1" i="0" baseline="30000" dirty="0">
                  <a:solidFill>
                    <a:srgbClr val="222222"/>
                  </a:solidFill>
                  <a:effectLst/>
                </a:rPr>
                <a:t>2 </a:t>
              </a:r>
              <a:r>
                <a:rPr lang="pl-PL" sz="1600" b="1" i="0" dirty="0">
                  <a:solidFill>
                    <a:srgbClr val="222222"/>
                  </a:solidFill>
                  <a:effectLst/>
                </a:rPr>
                <a:t>+ S</a:t>
              </a:r>
              <a:r>
                <a:rPr lang="pl-PL" sz="1600" b="1" i="0" baseline="-25000" dirty="0">
                  <a:solidFill>
                    <a:srgbClr val="222222"/>
                  </a:solidFill>
                  <a:effectLst/>
                </a:rPr>
                <a:t>2</a:t>
              </a:r>
              <a:r>
                <a:rPr lang="pl-PL" sz="1600" b="1" i="0" baseline="30000" dirty="0">
                  <a:solidFill>
                    <a:srgbClr val="222222"/>
                  </a:solidFill>
                  <a:effectLst/>
                </a:rPr>
                <a:t>2</a:t>
              </a:r>
              <a:endParaRPr lang="en-US" sz="1600" b="1" i="0" baseline="30000" dirty="0">
                <a:solidFill>
                  <a:srgbClr val="222222"/>
                </a:solidFill>
                <a:effectLst/>
              </a:endParaRPr>
            </a:p>
            <a:p>
              <a:pPr marL="0" indent="0">
                <a:buNone/>
              </a:pPr>
              <a:r>
                <a:rPr lang="pl-PL" sz="1600" i="0" dirty="0">
                  <a:solidFill>
                    <a:srgbClr val="222222"/>
                  </a:solidFill>
                  <a:effectLst/>
                </a:rPr>
                <a:t>M</a:t>
              </a:r>
              <a:r>
                <a:rPr lang="pl-PL" sz="1600" i="0" baseline="-25000" dirty="0">
                  <a:solidFill>
                    <a:srgbClr val="222222"/>
                  </a:solidFill>
                  <a:effectLst/>
                </a:rPr>
                <a:t>1</a:t>
              </a:r>
              <a:r>
                <a:rPr lang="en-US" sz="1600" baseline="-25000" dirty="0">
                  <a:solidFill>
                    <a:srgbClr val="222222"/>
                  </a:solidFill>
                </a:rPr>
                <a:t> </a:t>
              </a:r>
              <a:r>
                <a:rPr lang="pl-PL" sz="1600" i="0" dirty="0">
                  <a:solidFill>
                    <a:srgbClr val="222222"/>
                  </a:solidFill>
                  <a:effectLst/>
                </a:rPr>
                <a:t> </a:t>
              </a:r>
              <a:r>
                <a:rPr lang="en-US" sz="1600" i="0" dirty="0">
                  <a:solidFill>
                    <a:srgbClr val="222222"/>
                  </a:solidFill>
                  <a:effectLst/>
                </a:rPr>
                <a:t>and </a:t>
              </a:r>
              <a:r>
                <a:rPr lang="pl-PL" sz="1600" i="0" dirty="0">
                  <a:solidFill>
                    <a:srgbClr val="222222"/>
                  </a:solidFill>
                  <a:effectLst/>
                </a:rPr>
                <a:t>M</a:t>
              </a:r>
              <a:r>
                <a:rPr lang="pl-PL" sz="1600" i="0" baseline="-25000" dirty="0">
                  <a:solidFill>
                    <a:srgbClr val="222222"/>
                  </a:solidFill>
                  <a:effectLst/>
                </a:rPr>
                <a:t>2</a:t>
              </a:r>
              <a:r>
                <a:rPr lang="en-US" sz="1600" baseline="-25000" dirty="0">
                  <a:solidFill>
                    <a:srgbClr val="222222"/>
                  </a:solidFill>
                </a:rPr>
                <a:t> </a:t>
              </a:r>
              <a:r>
                <a:rPr lang="pl-PL" sz="1600" i="0" dirty="0">
                  <a:solidFill>
                    <a:srgbClr val="222222"/>
                  </a:solidFill>
                  <a:effectLst/>
                </a:rPr>
                <a:t> </a:t>
              </a:r>
              <a:r>
                <a:rPr lang="en-US" sz="1600" i="0" dirty="0">
                  <a:solidFill>
                    <a:srgbClr val="222222"/>
                  </a:solidFill>
                  <a:effectLst/>
                </a:rPr>
                <a:t>are means of classes and </a:t>
              </a:r>
              <a:r>
                <a:rPr lang="pl-PL" sz="1600" i="0" dirty="0">
                  <a:solidFill>
                    <a:srgbClr val="222222"/>
                  </a:solidFill>
                  <a:effectLst/>
                </a:rPr>
                <a:t>S</a:t>
              </a:r>
              <a:r>
                <a:rPr lang="pl-PL" sz="1600" i="0" baseline="-25000" dirty="0">
                  <a:solidFill>
                    <a:srgbClr val="222222"/>
                  </a:solidFill>
                  <a:effectLst/>
                </a:rPr>
                <a:t>1</a:t>
              </a:r>
              <a:r>
                <a:rPr lang="pl-PL" sz="1600" i="0" baseline="30000" dirty="0">
                  <a:solidFill>
                    <a:srgbClr val="222222"/>
                  </a:solidFill>
                  <a:effectLst/>
                </a:rPr>
                <a:t> </a:t>
              </a:r>
              <a:r>
                <a:rPr lang="pl-PL" sz="1600" i="0" dirty="0">
                  <a:solidFill>
                    <a:srgbClr val="222222"/>
                  </a:solidFill>
                  <a:effectLst/>
                </a:rPr>
                <a:t> </a:t>
              </a:r>
              <a:r>
                <a:rPr lang="en-US" sz="1600" i="0" dirty="0">
                  <a:solidFill>
                    <a:srgbClr val="222222"/>
                  </a:solidFill>
                  <a:effectLst/>
                </a:rPr>
                <a:t>and </a:t>
              </a:r>
              <a:r>
                <a:rPr lang="pl-PL" sz="1600" i="0" dirty="0">
                  <a:solidFill>
                    <a:srgbClr val="222222"/>
                  </a:solidFill>
                  <a:effectLst/>
                </a:rPr>
                <a:t>S</a:t>
              </a:r>
              <a:r>
                <a:rPr lang="pl-PL" sz="1600" i="0" baseline="-25000" dirty="0">
                  <a:solidFill>
                    <a:srgbClr val="222222"/>
                  </a:solidFill>
                  <a:effectLst/>
                </a:rPr>
                <a:t>2</a:t>
              </a:r>
              <a:r>
                <a:rPr lang="en-US" sz="1600" i="0" baseline="-25000" dirty="0">
                  <a:solidFill>
                    <a:srgbClr val="222222"/>
                  </a:solidFill>
                  <a:effectLst/>
                </a:rPr>
                <a:t> </a:t>
              </a:r>
              <a:r>
                <a:rPr lang="en-US" sz="1600" i="0" dirty="0">
                  <a:solidFill>
                    <a:srgbClr val="222222"/>
                  </a:solidFill>
                  <a:effectLst/>
                </a:rPr>
                <a:t>are class scatter</a:t>
              </a:r>
              <a:r>
                <a:rPr lang="en-US" sz="1600" i="0" baseline="30000" dirty="0">
                  <a:solidFill>
                    <a:srgbClr val="222222"/>
                  </a:solidFill>
                  <a:effectLst/>
                </a:rPr>
                <a:t>.</a:t>
              </a:r>
              <a:r>
                <a:rPr lang="en-US" sz="1600" b="0" i="0" dirty="0">
                  <a:solidFill>
                    <a:srgbClr val="222222"/>
                  </a:solidFill>
                  <a:effectLst/>
                </a:rPr>
                <a:t>. The numerator here is </a:t>
              </a:r>
              <a:r>
                <a:rPr lang="en-US" sz="1600" b="1" i="0" dirty="0">
                  <a:solidFill>
                    <a:srgbClr val="222222"/>
                  </a:solidFill>
                  <a:effectLst/>
                </a:rPr>
                <a:t>between class scatter</a:t>
              </a:r>
              <a:r>
                <a:rPr lang="en-US" sz="1600" b="0" i="0" dirty="0">
                  <a:solidFill>
                    <a:srgbClr val="222222"/>
                  </a:solidFill>
                  <a:effectLst/>
                </a:rPr>
                <a:t> while the denominator is </a:t>
              </a:r>
              <a:r>
                <a:rPr lang="en-US" sz="1600" b="1" i="0" dirty="0">
                  <a:solidFill>
                    <a:srgbClr val="222222"/>
                  </a:solidFill>
                  <a:effectLst/>
                </a:rPr>
                <a:t>within-class scatter</a:t>
              </a:r>
              <a:r>
                <a:rPr lang="en-US" sz="1600" b="0" i="0" dirty="0">
                  <a:solidFill>
                    <a:srgbClr val="222222"/>
                  </a:solidFill>
                  <a:effectLst/>
                </a:rPr>
                <a:t>.</a:t>
              </a:r>
              <a:r>
                <a:rPr lang="en-US" sz="1600" b="1" i="0" dirty="0">
                  <a:solidFill>
                    <a:srgbClr val="222222"/>
                  </a:solidFill>
                  <a:effectLst/>
                </a:rPr>
                <a:t> </a:t>
              </a:r>
              <a:r>
                <a:rPr lang="en-US" sz="1600" b="0" i="0" dirty="0">
                  <a:solidFill>
                    <a:srgbClr val="222222"/>
                  </a:solidFill>
                  <a:effectLst/>
                </a:rPr>
                <a:t>So to</a:t>
              </a:r>
              <a:r>
                <a:rPr lang="en-US" sz="1600" b="1" i="0" dirty="0">
                  <a:solidFill>
                    <a:srgbClr val="222222"/>
                  </a:solidFill>
                  <a:effectLst/>
                </a:rPr>
                <a:t> </a:t>
              </a:r>
              <a:r>
                <a:rPr lang="en-US" sz="1600" b="0" i="0" dirty="0">
                  <a:solidFill>
                    <a:srgbClr val="222222"/>
                  </a:solidFill>
                  <a:effectLst/>
                </a:rPr>
                <a:t>maximize the function we need to maximize the numerator and minimize the denominator (TOGETHER)</a:t>
              </a:r>
              <a:endParaRPr lang="en-US" sz="1600" dirty="0">
                <a:ea typeface="Cambria Math" panose="02040503050406030204" pitchFamily="18" charset="0"/>
              </a:endParaRPr>
            </a:p>
            <a:p>
              <a:r>
                <a:rPr lang="en-US" sz="1600" dirty="0">
                  <a:solidFill>
                    <a:srgbClr val="222222"/>
                  </a:solidFill>
                </a:rPr>
                <a:t>Methodology</a:t>
              </a:r>
            </a:p>
            <a:p>
              <a:endParaRPr lang="en-US" sz="1600"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p:pic>
          <p:nvPicPr>
            <p:cNvPr id="7" name="Picture 6">
              <a:extLst>
                <a:ext uri="{FF2B5EF4-FFF2-40B4-BE49-F238E27FC236}">
                  <a16:creationId xmlns:a16="http://schemas.microsoft.com/office/drawing/2014/main" id="{6A41AEFF-30C7-041F-4609-F6D99447EE0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0806" y="2734394"/>
              <a:ext cx="6532876" cy="3703350"/>
            </a:xfrm>
            <a:prstGeom prst="rect">
              <a:avLst/>
            </a:prstGeom>
          </p:spPr>
        </p:pic>
      </p:grpSp>
      <p:grpSp>
        <p:nvGrpSpPr>
          <p:cNvPr id="20" name="Group 19">
            <a:extLst>
              <a:ext uri="{FF2B5EF4-FFF2-40B4-BE49-F238E27FC236}">
                <a16:creationId xmlns:a16="http://schemas.microsoft.com/office/drawing/2014/main" id="{C196327E-0655-57F4-D352-A74ECD1BA1C7}"/>
              </a:ext>
            </a:extLst>
          </p:cNvPr>
          <p:cNvGrpSpPr/>
          <p:nvPr/>
        </p:nvGrpSpPr>
        <p:grpSpPr>
          <a:xfrm>
            <a:off x="7130537" y="683280"/>
            <a:ext cx="4895143" cy="5897722"/>
            <a:chOff x="7130537" y="683280"/>
            <a:chExt cx="4895143" cy="5897722"/>
          </a:xfrm>
        </p:grpSpPr>
        <p:sp>
          <p:nvSpPr>
            <p:cNvPr id="13" name="Content Placeholder 2">
              <a:extLst>
                <a:ext uri="{FF2B5EF4-FFF2-40B4-BE49-F238E27FC236}">
                  <a16:creationId xmlns:a16="http://schemas.microsoft.com/office/drawing/2014/main" id="{B22811F5-2069-8AE7-2227-D32459483E0E}"/>
                </a:ext>
              </a:extLst>
            </p:cNvPr>
            <p:cNvSpPr txBox="1">
              <a:spLocks/>
            </p:cNvSpPr>
            <p:nvPr/>
          </p:nvSpPr>
          <p:spPr>
            <a:xfrm>
              <a:off x="7130537" y="683280"/>
              <a:ext cx="4895143" cy="589772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22222"/>
                  </a:solidFill>
                </a:rPr>
                <a:t>2 Dimension example</a:t>
              </a: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r>
                <a:rPr lang="en-US" sz="1600" b="1" dirty="0">
                  <a:solidFill>
                    <a:srgbClr val="222222"/>
                  </a:solidFill>
                  <a:ea typeface="Cambria Math" panose="02040503050406030204" pitchFamily="18" charset="0"/>
                </a:rPr>
                <a:t>3 Dimension example</a:t>
              </a: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p:pic>
          <p:nvPicPr>
            <p:cNvPr id="12" name="Picture 11">
              <a:extLst>
                <a:ext uri="{FF2B5EF4-FFF2-40B4-BE49-F238E27FC236}">
                  <a16:creationId xmlns:a16="http://schemas.microsoft.com/office/drawing/2014/main" id="{E238A4CA-B62F-1931-07FE-5EB9FE16EB4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222901" y="4112715"/>
              <a:ext cx="4563459" cy="2468286"/>
            </a:xfrm>
            <a:prstGeom prst="rect">
              <a:avLst/>
            </a:prstGeom>
          </p:spPr>
        </p:pic>
        <p:pic>
          <p:nvPicPr>
            <p:cNvPr id="19" name="Picture 18">
              <a:extLst>
                <a:ext uri="{FF2B5EF4-FFF2-40B4-BE49-F238E27FC236}">
                  <a16:creationId xmlns:a16="http://schemas.microsoft.com/office/drawing/2014/main" id="{66EB7470-2BF8-0B83-9857-5EB96FC0BD0C}"/>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7172228" y="1042604"/>
              <a:ext cx="4664804" cy="1850627"/>
            </a:xfrm>
            <a:prstGeom prst="rect">
              <a:avLst/>
            </a:prstGeom>
          </p:spPr>
        </p:pic>
      </p:grpSp>
    </p:spTree>
    <p:extLst>
      <p:ext uri="{BB962C8B-B14F-4D97-AF65-F5344CB8AC3E}">
        <p14:creationId xmlns:p14="http://schemas.microsoft.com/office/powerpoint/2010/main" val="372991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E15A-D9D2-275E-894F-5DCED4CB375E}"/>
              </a:ext>
            </a:extLst>
          </p:cNvPr>
          <p:cNvSpPr>
            <a:spLocks noGrp="1"/>
          </p:cNvSpPr>
          <p:nvPr>
            <p:ph type="title"/>
          </p:nvPr>
        </p:nvSpPr>
        <p:spPr/>
        <p:txBody>
          <a:bodyPr/>
          <a:lstStyle/>
          <a:p>
            <a:r>
              <a:rPr lang="en-US" dirty="0"/>
              <a:t>LDA – How it is derived?</a:t>
            </a:r>
            <a:endParaRPr lang="en-IN" dirty="0"/>
          </a:p>
        </p:txBody>
      </p:sp>
      <p:sp>
        <p:nvSpPr>
          <p:cNvPr id="5" name="TextBox 4">
            <a:extLst>
              <a:ext uri="{FF2B5EF4-FFF2-40B4-BE49-F238E27FC236}">
                <a16:creationId xmlns:a16="http://schemas.microsoft.com/office/drawing/2014/main" id="{DBD39966-5F2A-9909-FE2D-4E557315A057}"/>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pic>
        <p:nvPicPr>
          <p:cNvPr id="7" name="Picture 6">
            <a:extLst>
              <a:ext uri="{FF2B5EF4-FFF2-40B4-BE49-F238E27FC236}">
                <a16:creationId xmlns:a16="http://schemas.microsoft.com/office/drawing/2014/main" id="{714053F3-2E37-66BA-B7EC-BDC5EDBD99F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173017" y="591451"/>
            <a:ext cx="8451273" cy="5958772"/>
          </a:xfrm>
          <a:prstGeom prst="rect">
            <a:avLst/>
          </a:prstGeom>
        </p:spPr>
      </p:pic>
    </p:spTree>
    <p:extLst>
      <p:ext uri="{BB962C8B-B14F-4D97-AF65-F5344CB8AC3E}">
        <p14:creationId xmlns:p14="http://schemas.microsoft.com/office/powerpoint/2010/main" val="22674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7219-E6BA-0191-3AD1-FA3376FE2C00}"/>
              </a:ext>
            </a:extLst>
          </p:cNvPr>
          <p:cNvSpPr>
            <a:spLocks noGrp="1"/>
          </p:cNvSpPr>
          <p:nvPr>
            <p:ph type="title"/>
          </p:nvPr>
        </p:nvSpPr>
        <p:spPr/>
        <p:txBody>
          <a:bodyPr/>
          <a:lstStyle/>
          <a:p>
            <a:r>
              <a:rPr lang="en-US" dirty="0"/>
              <a:t>LDA – How it is derived?</a:t>
            </a:r>
            <a:endParaRPr lang="en-IN" dirty="0"/>
          </a:p>
        </p:txBody>
      </p:sp>
      <p:pic>
        <p:nvPicPr>
          <p:cNvPr id="4" name="Picture 3">
            <a:extLst>
              <a:ext uri="{FF2B5EF4-FFF2-40B4-BE49-F238E27FC236}">
                <a16:creationId xmlns:a16="http://schemas.microsoft.com/office/drawing/2014/main" id="{EF64C1BD-B723-4253-FDDC-1FAB9566E86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430494" y="748143"/>
            <a:ext cx="8378523" cy="5818911"/>
          </a:xfrm>
          <a:prstGeom prst="rect">
            <a:avLst/>
          </a:prstGeom>
        </p:spPr>
      </p:pic>
      <p:sp>
        <p:nvSpPr>
          <p:cNvPr id="5" name="TextBox 4">
            <a:extLst>
              <a:ext uri="{FF2B5EF4-FFF2-40B4-BE49-F238E27FC236}">
                <a16:creationId xmlns:a16="http://schemas.microsoft.com/office/drawing/2014/main" id="{59E0009B-9F02-3A90-58D2-A59B1198CECD}"/>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spTree>
    <p:extLst>
      <p:ext uri="{BB962C8B-B14F-4D97-AF65-F5344CB8AC3E}">
        <p14:creationId xmlns:p14="http://schemas.microsoft.com/office/powerpoint/2010/main" val="346807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E15A-D9D2-275E-894F-5DCED4CB375E}"/>
              </a:ext>
            </a:extLst>
          </p:cNvPr>
          <p:cNvSpPr>
            <a:spLocks noGrp="1"/>
          </p:cNvSpPr>
          <p:nvPr>
            <p:ph type="title"/>
          </p:nvPr>
        </p:nvSpPr>
        <p:spPr/>
        <p:txBody>
          <a:bodyPr/>
          <a:lstStyle/>
          <a:p>
            <a:r>
              <a:rPr lang="en-US" dirty="0"/>
              <a:t>LDA – How it is derived?</a:t>
            </a:r>
            <a:endParaRPr lang="en-IN" dirty="0"/>
          </a:p>
        </p:txBody>
      </p:sp>
      <p:sp>
        <p:nvSpPr>
          <p:cNvPr id="5" name="TextBox 4">
            <a:extLst>
              <a:ext uri="{FF2B5EF4-FFF2-40B4-BE49-F238E27FC236}">
                <a16:creationId xmlns:a16="http://schemas.microsoft.com/office/drawing/2014/main" id="{DBD39966-5F2A-9909-FE2D-4E557315A057}"/>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pic>
        <p:nvPicPr>
          <p:cNvPr id="4" name="Picture 3">
            <a:extLst>
              <a:ext uri="{FF2B5EF4-FFF2-40B4-BE49-F238E27FC236}">
                <a16:creationId xmlns:a16="http://schemas.microsoft.com/office/drawing/2014/main" id="{0A72C4FF-CA2C-9DDB-526C-525F250AEF0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502229" y="411885"/>
            <a:ext cx="8049795" cy="6170230"/>
          </a:xfrm>
          <a:prstGeom prst="rect">
            <a:avLst/>
          </a:prstGeom>
        </p:spPr>
      </p:pic>
    </p:spTree>
    <p:extLst>
      <p:ext uri="{BB962C8B-B14F-4D97-AF65-F5344CB8AC3E}">
        <p14:creationId xmlns:p14="http://schemas.microsoft.com/office/powerpoint/2010/main" val="2410211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E2C4-31F3-1783-AA07-F2295E15839D}"/>
              </a:ext>
            </a:extLst>
          </p:cNvPr>
          <p:cNvSpPr>
            <a:spLocks noGrp="1"/>
          </p:cNvSpPr>
          <p:nvPr>
            <p:ph type="title"/>
          </p:nvPr>
        </p:nvSpPr>
        <p:spPr/>
        <p:txBody>
          <a:bodyPr>
            <a:noAutofit/>
          </a:bodyPr>
          <a:lstStyle/>
          <a:p>
            <a:r>
              <a:rPr lang="en-US" sz="2800" b="1" dirty="0"/>
              <a:t>Outline – Dimensionality Reduction</a:t>
            </a:r>
            <a:endParaRPr lang="en-IN" sz="2800" b="1" dirty="0"/>
          </a:p>
        </p:txBody>
      </p:sp>
      <p:sp>
        <p:nvSpPr>
          <p:cNvPr id="3" name="Content Placeholder 2">
            <a:extLst>
              <a:ext uri="{FF2B5EF4-FFF2-40B4-BE49-F238E27FC236}">
                <a16:creationId xmlns:a16="http://schemas.microsoft.com/office/drawing/2014/main" id="{AFA70189-15E3-F599-0E69-3CAA308DA5B9}"/>
              </a:ext>
            </a:extLst>
          </p:cNvPr>
          <p:cNvSpPr>
            <a:spLocks noGrp="1"/>
          </p:cNvSpPr>
          <p:nvPr>
            <p:ph idx="1"/>
          </p:nvPr>
        </p:nvSpPr>
        <p:spPr>
          <a:xfrm>
            <a:off x="6182868" y="443777"/>
            <a:ext cx="5750631" cy="6125407"/>
          </a:xfrm>
          <a:solidFill>
            <a:schemeClr val="accent6">
              <a:lumMod val="20000"/>
              <a:lumOff val="80000"/>
            </a:schemeClr>
          </a:solidFill>
        </p:spPr>
        <p:txBody>
          <a:bodyPr>
            <a:normAutofit fontScale="92500" lnSpcReduction="20000"/>
          </a:bodyPr>
          <a:lstStyle/>
          <a:p>
            <a:r>
              <a:rPr lang="en-IN" sz="2400" dirty="0"/>
              <a:t>Recap: Covariance, Eigen values, Eigen vectors and Eigen decomposition</a:t>
            </a:r>
          </a:p>
          <a:p>
            <a:r>
              <a:rPr lang="en-IN" sz="2400" dirty="0"/>
              <a:t>Singular Value Decomposition</a:t>
            </a:r>
          </a:p>
          <a:p>
            <a:pPr lvl="1"/>
            <a:r>
              <a:rPr lang="en-IN" sz="2000" dirty="0"/>
              <a:t>Derivation</a:t>
            </a:r>
          </a:p>
          <a:p>
            <a:pPr lvl="1"/>
            <a:r>
              <a:rPr lang="en-IN" sz="2000" dirty="0"/>
              <a:t>Need</a:t>
            </a:r>
          </a:p>
          <a:p>
            <a:pPr lvl="1"/>
            <a:r>
              <a:rPr lang="en-IN" sz="2000" dirty="0"/>
              <a:t>Implementation example</a:t>
            </a:r>
            <a:endParaRPr lang="en-IN" sz="2400" dirty="0"/>
          </a:p>
          <a:p>
            <a:r>
              <a:rPr lang="en-IN" sz="2400" dirty="0"/>
              <a:t>Principal Component Analysis</a:t>
            </a:r>
          </a:p>
          <a:p>
            <a:pPr lvl="1"/>
            <a:r>
              <a:rPr lang="en-IN" sz="2000" dirty="0"/>
              <a:t>Introduction, working</a:t>
            </a:r>
          </a:p>
          <a:p>
            <a:pPr lvl="1"/>
            <a:r>
              <a:rPr lang="en-IN" sz="2000" dirty="0"/>
              <a:t>Interpretation</a:t>
            </a:r>
          </a:p>
          <a:p>
            <a:pPr lvl="1"/>
            <a:r>
              <a:rPr lang="en-IN" sz="2000" dirty="0"/>
              <a:t>Implementation example</a:t>
            </a:r>
            <a:endParaRPr lang="en-IN" sz="2400" dirty="0"/>
          </a:p>
          <a:p>
            <a:r>
              <a:rPr lang="en-IN" sz="2400" dirty="0"/>
              <a:t>Latent Discriminant Analysis</a:t>
            </a:r>
          </a:p>
          <a:p>
            <a:pPr lvl="1"/>
            <a:r>
              <a:rPr lang="en-IN" sz="2000" dirty="0"/>
              <a:t>Introduction, working</a:t>
            </a:r>
          </a:p>
          <a:p>
            <a:pPr lvl="1"/>
            <a:r>
              <a:rPr lang="en-IN" sz="2000" dirty="0"/>
              <a:t>Derivation</a:t>
            </a:r>
          </a:p>
          <a:p>
            <a:pPr lvl="1"/>
            <a:r>
              <a:rPr lang="en-IN" sz="2000" dirty="0"/>
              <a:t>Implementation example</a:t>
            </a:r>
          </a:p>
          <a:p>
            <a:r>
              <a:rPr lang="en-IN" sz="2400" dirty="0"/>
              <a:t>Manifold Learning : Introduction</a:t>
            </a:r>
          </a:p>
          <a:p>
            <a:r>
              <a:rPr lang="en-IN" sz="2400" dirty="0"/>
              <a:t>t-SNE</a:t>
            </a:r>
          </a:p>
          <a:p>
            <a:pPr lvl="1"/>
            <a:r>
              <a:rPr lang="en-IN" sz="2000" dirty="0"/>
              <a:t>Introduction</a:t>
            </a:r>
          </a:p>
          <a:p>
            <a:pPr lvl="1"/>
            <a:r>
              <a:rPr lang="en-IN" sz="2000" dirty="0"/>
              <a:t>Process</a:t>
            </a:r>
          </a:p>
          <a:p>
            <a:pPr lvl="1"/>
            <a:r>
              <a:rPr lang="en-IN" sz="2000" dirty="0"/>
              <a:t>Objective Function</a:t>
            </a:r>
          </a:p>
          <a:p>
            <a:pPr lvl="1"/>
            <a:r>
              <a:rPr lang="en-IN" sz="2000" dirty="0"/>
              <a:t>Implementation Example</a:t>
            </a:r>
            <a:endParaRPr lang="en-IN" sz="2400" dirty="0"/>
          </a:p>
        </p:txBody>
      </p:sp>
      <p:sp>
        <p:nvSpPr>
          <p:cNvPr id="4" name="Content Placeholder 2">
            <a:extLst>
              <a:ext uri="{FF2B5EF4-FFF2-40B4-BE49-F238E27FC236}">
                <a16:creationId xmlns:a16="http://schemas.microsoft.com/office/drawing/2014/main" id="{4853235E-1CBF-F0DC-906C-A6294B0176DF}"/>
              </a:ext>
            </a:extLst>
          </p:cNvPr>
          <p:cNvSpPr txBox="1">
            <a:spLocks/>
          </p:cNvSpPr>
          <p:nvPr/>
        </p:nvSpPr>
        <p:spPr>
          <a:xfrm>
            <a:off x="139976" y="511032"/>
            <a:ext cx="5396347" cy="605815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Motivation</a:t>
            </a:r>
          </a:p>
          <a:p>
            <a:r>
              <a:rPr lang="en-US" sz="1800" b="0" i="0" dirty="0">
                <a:solidFill>
                  <a:srgbClr val="292929"/>
                </a:solidFill>
                <a:effectLst/>
              </a:rPr>
              <a:t>Matrices are sometimes redundant or rather computationally expensive. We may want to compress data</a:t>
            </a:r>
          </a:p>
          <a:p>
            <a:r>
              <a:rPr lang="en-US" sz="1800" dirty="0">
                <a:solidFill>
                  <a:srgbClr val="292929"/>
                </a:solidFill>
              </a:rPr>
              <a:t>Need for data visualization – cannot visualize n-Dimension data (n &gt;3)</a:t>
            </a:r>
          </a:p>
          <a:p>
            <a:r>
              <a:rPr lang="en-US" sz="1800" dirty="0">
                <a:solidFill>
                  <a:srgbClr val="292929"/>
                </a:solidFill>
              </a:rPr>
              <a:t>Untangle information – not bogged down by too much information. Reduces cost of further experimentation etc.</a:t>
            </a:r>
          </a:p>
          <a:p>
            <a:r>
              <a:rPr lang="en-US" sz="1800" dirty="0">
                <a:solidFill>
                  <a:srgbClr val="292929"/>
                </a:solidFill>
              </a:rPr>
              <a:t>Curse of Dimensionality </a:t>
            </a:r>
          </a:p>
          <a:p>
            <a:endParaRPr lang="en-US" sz="1600" b="0" i="0" dirty="0">
              <a:solidFill>
                <a:srgbClr val="292929"/>
              </a:solidFill>
              <a:effectLst/>
            </a:endParaRPr>
          </a:p>
          <a:p>
            <a:endParaRPr lang="en-IN" sz="1800" dirty="0"/>
          </a:p>
        </p:txBody>
      </p:sp>
      <p:pic>
        <p:nvPicPr>
          <p:cNvPr id="8" name="Picture 7">
            <a:extLst>
              <a:ext uri="{FF2B5EF4-FFF2-40B4-BE49-F238E27FC236}">
                <a16:creationId xmlns:a16="http://schemas.microsoft.com/office/drawing/2014/main" id="{0B889A1C-05D5-E8AA-6B57-69BF4B969A3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171185" y="4205191"/>
            <a:ext cx="3365138" cy="2363993"/>
          </a:xfrm>
          <a:prstGeom prst="rect">
            <a:avLst/>
          </a:prstGeom>
        </p:spPr>
      </p:pic>
    </p:spTree>
    <p:extLst>
      <p:ext uri="{BB962C8B-B14F-4D97-AF65-F5344CB8AC3E}">
        <p14:creationId xmlns:p14="http://schemas.microsoft.com/office/powerpoint/2010/main" val="213504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E15A-D9D2-275E-894F-5DCED4CB375E}"/>
              </a:ext>
            </a:extLst>
          </p:cNvPr>
          <p:cNvSpPr>
            <a:spLocks noGrp="1"/>
          </p:cNvSpPr>
          <p:nvPr>
            <p:ph type="title"/>
          </p:nvPr>
        </p:nvSpPr>
        <p:spPr/>
        <p:txBody>
          <a:bodyPr/>
          <a:lstStyle/>
          <a:p>
            <a:r>
              <a:rPr lang="en-US" dirty="0"/>
              <a:t>LDA – How it is derived?</a:t>
            </a:r>
            <a:endParaRPr lang="en-IN" dirty="0"/>
          </a:p>
        </p:txBody>
      </p:sp>
      <p:sp>
        <p:nvSpPr>
          <p:cNvPr id="5" name="TextBox 4">
            <a:extLst>
              <a:ext uri="{FF2B5EF4-FFF2-40B4-BE49-F238E27FC236}">
                <a16:creationId xmlns:a16="http://schemas.microsoft.com/office/drawing/2014/main" id="{DBD39966-5F2A-9909-FE2D-4E557315A057}"/>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pic>
        <p:nvPicPr>
          <p:cNvPr id="6" name="Picture 5">
            <a:extLst>
              <a:ext uri="{FF2B5EF4-FFF2-40B4-BE49-F238E27FC236}">
                <a16:creationId xmlns:a16="http://schemas.microsoft.com/office/drawing/2014/main" id="{24BEA939-27D2-8B3A-0562-A9D65A786AA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810139" y="543092"/>
            <a:ext cx="8735980" cy="6007131"/>
          </a:xfrm>
          <a:prstGeom prst="rect">
            <a:avLst/>
          </a:prstGeom>
        </p:spPr>
      </p:pic>
    </p:spTree>
    <p:extLst>
      <p:ext uri="{BB962C8B-B14F-4D97-AF65-F5344CB8AC3E}">
        <p14:creationId xmlns:p14="http://schemas.microsoft.com/office/powerpoint/2010/main" val="3415709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E15A-D9D2-275E-894F-5DCED4CB375E}"/>
              </a:ext>
            </a:extLst>
          </p:cNvPr>
          <p:cNvSpPr>
            <a:spLocks noGrp="1"/>
          </p:cNvSpPr>
          <p:nvPr>
            <p:ph type="title"/>
          </p:nvPr>
        </p:nvSpPr>
        <p:spPr/>
        <p:txBody>
          <a:bodyPr/>
          <a:lstStyle/>
          <a:p>
            <a:r>
              <a:rPr lang="en-US" dirty="0"/>
              <a:t>LDA – How it is derived?</a:t>
            </a:r>
            <a:endParaRPr lang="en-IN" dirty="0"/>
          </a:p>
        </p:txBody>
      </p:sp>
      <p:sp>
        <p:nvSpPr>
          <p:cNvPr id="5" name="TextBox 4">
            <a:extLst>
              <a:ext uri="{FF2B5EF4-FFF2-40B4-BE49-F238E27FC236}">
                <a16:creationId xmlns:a16="http://schemas.microsoft.com/office/drawing/2014/main" id="{DBD39966-5F2A-9909-FE2D-4E557315A057}"/>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pic>
        <p:nvPicPr>
          <p:cNvPr id="4" name="Picture 3">
            <a:extLst>
              <a:ext uri="{FF2B5EF4-FFF2-40B4-BE49-F238E27FC236}">
                <a16:creationId xmlns:a16="http://schemas.microsoft.com/office/drawing/2014/main" id="{88BAD585-DF23-3FD7-FEC5-0BA5C075D93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161308" y="527001"/>
            <a:ext cx="8235229" cy="6073823"/>
          </a:xfrm>
          <a:prstGeom prst="rect">
            <a:avLst/>
          </a:prstGeom>
        </p:spPr>
      </p:pic>
    </p:spTree>
    <p:extLst>
      <p:ext uri="{BB962C8B-B14F-4D97-AF65-F5344CB8AC3E}">
        <p14:creationId xmlns:p14="http://schemas.microsoft.com/office/powerpoint/2010/main" val="2871116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F14E-C35D-56CB-C3C1-57575E74B800}"/>
              </a:ext>
            </a:extLst>
          </p:cNvPr>
          <p:cNvSpPr>
            <a:spLocks noGrp="1"/>
          </p:cNvSpPr>
          <p:nvPr>
            <p:ph type="title"/>
          </p:nvPr>
        </p:nvSpPr>
        <p:spPr>
          <a:xfrm>
            <a:off x="265544" y="51520"/>
            <a:ext cx="11926455" cy="392257"/>
          </a:xfrm>
        </p:spPr>
        <p:txBody>
          <a:bodyPr/>
          <a:lstStyle/>
          <a:p>
            <a:r>
              <a:rPr lang="en-US" dirty="0"/>
              <a:t>Manifold Learning : Introduction</a:t>
            </a:r>
            <a:endParaRPr lang="en-IN" dirty="0"/>
          </a:p>
        </p:txBody>
      </p:sp>
      <p:sp>
        <p:nvSpPr>
          <p:cNvPr id="3" name="Content Placeholder 2">
            <a:extLst>
              <a:ext uri="{FF2B5EF4-FFF2-40B4-BE49-F238E27FC236}">
                <a16:creationId xmlns:a16="http://schemas.microsoft.com/office/drawing/2014/main" id="{44D6CE3A-42C1-3C92-6EB2-E79D06124370}"/>
              </a:ext>
            </a:extLst>
          </p:cNvPr>
          <p:cNvSpPr>
            <a:spLocks noGrp="1"/>
          </p:cNvSpPr>
          <p:nvPr>
            <p:ph idx="1"/>
          </p:nvPr>
        </p:nvSpPr>
        <p:spPr>
          <a:xfrm>
            <a:off x="8851243" y="490537"/>
            <a:ext cx="2827614" cy="5818910"/>
          </a:xfrm>
          <a:solidFill>
            <a:schemeClr val="accent4">
              <a:lumMod val="20000"/>
              <a:lumOff val="80000"/>
            </a:schemeClr>
          </a:solidFill>
        </p:spPr>
        <p:txBody>
          <a:bodyPr>
            <a:normAutofit/>
          </a:bodyPr>
          <a:lstStyle/>
          <a:p>
            <a:r>
              <a:rPr lang="en-US" sz="2000" dirty="0"/>
              <a:t>When there is a non-linear relationship in data, manifold learning is used. </a:t>
            </a:r>
            <a:endParaRPr lang="en-US" sz="1400" dirty="0">
              <a:solidFill>
                <a:srgbClr val="000000"/>
              </a:solidFill>
              <a:latin typeface="Source Sans Pro" panose="020B0604020202020204" pitchFamily="34" charset="0"/>
            </a:endParaRPr>
          </a:p>
          <a:p>
            <a:r>
              <a:rPr lang="en-US" sz="2000" dirty="0"/>
              <a:t>Manifold learning is a class of unsupervised estimators that seeks to describe datasets as low-dimensional manifolds embedded in high-dimensional spaces</a:t>
            </a:r>
          </a:p>
        </p:txBody>
      </p:sp>
      <p:pic>
        <p:nvPicPr>
          <p:cNvPr id="2050" name="Picture 2" descr="enter image description here">
            <a:extLst>
              <a:ext uri="{FF2B5EF4-FFF2-40B4-BE49-F238E27FC236}">
                <a16:creationId xmlns:a16="http://schemas.microsoft.com/office/drawing/2014/main" id="{6E6CDE30-0EDB-D379-434A-0A2035CCE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0537"/>
            <a:ext cx="8851242" cy="5688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0A8932-2954-BD45-9E8A-13163580270E}"/>
              </a:ext>
            </a:extLst>
          </p:cNvPr>
          <p:cNvSpPr txBox="1"/>
          <p:nvPr/>
        </p:nvSpPr>
        <p:spPr>
          <a:xfrm>
            <a:off x="134701" y="6582388"/>
            <a:ext cx="8716541" cy="276999"/>
          </a:xfrm>
          <a:prstGeom prst="rect">
            <a:avLst/>
          </a:prstGeom>
          <a:noFill/>
        </p:spPr>
        <p:txBody>
          <a:bodyPr wrap="square">
            <a:spAutoFit/>
          </a:bodyPr>
          <a:lstStyle/>
          <a:p>
            <a:r>
              <a:rPr lang="en-IN" sz="1200" dirty="0"/>
              <a:t>https://stats.stackexchange.com/questions/143105/manifold-learning-does-an-embedding-function-need-to-be-well-behaving</a:t>
            </a:r>
          </a:p>
        </p:txBody>
      </p:sp>
    </p:spTree>
    <p:extLst>
      <p:ext uri="{BB962C8B-B14F-4D97-AF65-F5344CB8AC3E}">
        <p14:creationId xmlns:p14="http://schemas.microsoft.com/office/powerpoint/2010/main" val="295882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24F428B-4B51-8A65-897D-01036AFEC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731775"/>
            <a:ext cx="8458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B1F14E-C35D-56CB-C3C1-57575E74B800}"/>
              </a:ext>
            </a:extLst>
          </p:cNvPr>
          <p:cNvSpPr>
            <a:spLocks noGrp="1"/>
          </p:cNvSpPr>
          <p:nvPr>
            <p:ph type="title"/>
          </p:nvPr>
        </p:nvSpPr>
        <p:spPr>
          <a:xfrm>
            <a:off x="265544" y="51520"/>
            <a:ext cx="11926455" cy="392257"/>
          </a:xfrm>
        </p:spPr>
        <p:txBody>
          <a:bodyPr/>
          <a:lstStyle/>
          <a:p>
            <a:r>
              <a:rPr lang="en-US" dirty="0"/>
              <a:t>t-SNE (t-Distributed Stochastic Neighbor Embedding) : Introduction</a:t>
            </a:r>
            <a:endParaRPr lang="en-IN" dirty="0"/>
          </a:p>
        </p:txBody>
      </p:sp>
      <p:sp>
        <p:nvSpPr>
          <p:cNvPr id="3" name="Content Placeholder 2">
            <a:extLst>
              <a:ext uri="{FF2B5EF4-FFF2-40B4-BE49-F238E27FC236}">
                <a16:creationId xmlns:a16="http://schemas.microsoft.com/office/drawing/2014/main" id="{44D6CE3A-42C1-3C92-6EB2-E79D06124370}"/>
              </a:ext>
            </a:extLst>
          </p:cNvPr>
          <p:cNvSpPr>
            <a:spLocks noGrp="1"/>
          </p:cNvSpPr>
          <p:nvPr>
            <p:ph idx="1"/>
          </p:nvPr>
        </p:nvSpPr>
        <p:spPr>
          <a:xfrm>
            <a:off x="76302" y="582662"/>
            <a:ext cx="3657498" cy="4298725"/>
          </a:xfrm>
          <a:solidFill>
            <a:schemeClr val="accent4">
              <a:lumMod val="20000"/>
              <a:lumOff val="80000"/>
            </a:schemeClr>
          </a:solidFill>
        </p:spPr>
        <p:txBody>
          <a:bodyPr>
            <a:normAutofit/>
          </a:bodyPr>
          <a:lstStyle/>
          <a:p>
            <a:r>
              <a:rPr lang="en-US" sz="1800" dirty="0"/>
              <a:t>Alternate to linear dimension reduction techniques like PCA. </a:t>
            </a:r>
          </a:p>
          <a:p>
            <a:r>
              <a:rPr lang="en-US" sz="1800" dirty="0"/>
              <a:t>t-SNE / SNE are manifold learning techniques. </a:t>
            </a:r>
            <a:endParaRPr lang="en-US" sz="1800" dirty="0">
              <a:solidFill>
                <a:srgbClr val="000000"/>
              </a:solidFill>
              <a:latin typeface="Source Sans Pro" panose="020B0604020202020204" pitchFamily="34" charset="0"/>
            </a:endParaRPr>
          </a:p>
          <a:p>
            <a:r>
              <a:rPr lang="en-US" sz="1800" dirty="0"/>
              <a:t>t-SNE tries to preserve local / neighborhood structure : Low dimensional neighborhood should be the same as original neighborhood.</a:t>
            </a:r>
          </a:p>
          <a:p>
            <a:r>
              <a:rPr lang="en-US" sz="1800" dirty="0"/>
              <a:t>t-SNE as a technique that utilizes a gradual iterative approach to find a lower-dimensional representation of the original data while preserving information about local neighborhoods.</a:t>
            </a:r>
          </a:p>
        </p:txBody>
      </p:sp>
      <p:sp>
        <p:nvSpPr>
          <p:cNvPr id="5" name="TextBox 4">
            <a:extLst>
              <a:ext uri="{FF2B5EF4-FFF2-40B4-BE49-F238E27FC236}">
                <a16:creationId xmlns:a16="http://schemas.microsoft.com/office/drawing/2014/main" id="{356A3E88-20D9-3269-248C-D4CE7862B252}"/>
              </a:ext>
            </a:extLst>
          </p:cNvPr>
          <p:cNvSpPr txBox="1"/>
          <p:nvPr/>
        </p:nvSpPr>
        <p:spPr>
          <a:xfrm>
            <a:off x="428264" y="6594025"/>
            <a:ext cx="10741306" cy="276999"/>
          </a:xfrm>
          <a:prstGeom prst="rect">
            <a:avLst/>
          </a:prstGeom>
          <a:noFill/>
        </p:spPr>
        <p:txBody>
          <a:bodyPr wrap="square">
            <a:spAutoFit/>
          </a:bodyPr>
          <a:lstStyle/>
          <a:p>
            <a:r>
              <a:rPr lang="en-IN" sz="1200" dirty="0"/>
              <a:t>Image: https://towardsdatascience.com/t-sne-machine-learning-algorithm-a-great-tool-for-dimensionality-reduction-in-python-ec01552f1a1e</a:t>
            </a:r>
          </a:p>
        </p:txBody>
      </p:sp>
      <p:sp>
        <p:nvSpPr>
          <p:cNvPr id="7" name="TextBox 6">
            <a:extLst>
              <a:ext uri="{FF2B5EF4-FFF2-40B4-BE49-F238E27FC236}">
                <a16:creationId xmlns:a16="http://schemas.microsoft.com/office/drawing/2014/main" id="{3B6839E6-05A2-15A4-C6FF-F3EF3A89E4BA}"/>
              </a:ext>
            </a:extLst>
          </p:cNvPr>
          <p:cNvSpPr txBox="1"/>
          <p:nvPr/>
        </p:nvSpPr>
        <p:spPr>
          <a:xfrm>
            <a:off x="3830445" y="4562700"/>
            <a:ext cx="8188608" cy="2031325"/>
          </a:xfrm>
          <a:prstGeom prst="rect">
            <a:avLst/>
          </a:prstGeom>
          <a:solidFill>
            <a:schemeClr val="accent4">
              <a:lumMod val="20000"/>
              <a:lumOff val="80000"/>
            </a:schemeClr>
          </a:solidFill>
        </p:spPr>
        <p:txBody>
          <a:bodyPr wrap="square">
            <a:spAutoFit/>
          </a:bodyPr>
          <a:lstStyle/>
          <a:p>
            <a:pPr marL="285750" indent="-285750" algn="l">
              <a:buFont typeface="Arial" panose="020B0604020202020204" pitchFamily="34" charset="0"/>
              <a:buChar char="•"/>
            </a:pPr>
            <a:r>
              <a:rPr lang="en-US" b="1" i="0" dirty="0">
                <a:solidFill>
                  <a:srgbClr val="292929"/>
                </a:solidFill>
                <a:effectLst/>
                <a:latin typeface="+mj-lt"/>
              </a:rPr>
              <a:t>Embedding </a:t>
            </a:r>
            <a:r>
              <a:rPr lang="en-US" b="0" i="0" dirty="0">
                <a:solidFill>
                  <a:srgbClr val="292929"/>
                </a:solidFill>
                <a:effectLst/>
                <a:latin typeface="+mj-lt"/>
              </a:rPr>
              <a:t>— typically high-dimensional data represented in a lower-dimensional space;</a:t>
            </a:r>
          </a:p>
          <a:p>
            <a:pPr marL="285750" indent="-285750" algn="l">
              <a:buFont typeface="Arial" panose="020B0604020202020204" pitchFamily="34" charset="0"/>
              <a:buChar char="•"/>
            </a:pPr>
            <a:r>
              <a:rPr lang="en-US" b="1" i="0" dirty="0">
                <a:solidFill>
                  <a:srgbClr val="292929"/>
                </a:solidFill>
                <a:effectLst/>
                <a:latin typeface="+mj-lt"/>
              </a:rPr>
              <a:t>Neighbor </a:t>
            </a:r>
            <a:r>
              <a:rPr lang="en-US" b="0" i="0" dirty="0">
                <a:solidFill>
                  <a:srgbClr val="292929"/>
                </a:solidFill>
                <a:effectLst/>
                <a:latin typeface="+mj-lt"/>
              </a:rPr>
              <a:t>— a data point that resides close to the data point of interest;</a:t>
            </a:r>
          </a:p>
          <a:p>
            <a:pPr marL="285750" indent="-285750" algn="l">
              <a:buFont typeface="Arial" panose="020B0604020202020204" pitchFamily="34" charset="0"/>
              <a:buChar char="•"/>
            </a:pPr>
            <a:r>
              <a:rPr lang="en-US" b="1" i="0" dirty="0">
                <a:solidFill>
                  <a:srgbClr val="292929"/>
                </a:solidFill>
                <a:effectLst/>
                <a:latin typeface="+mj-lt"/>
              </a:rPr>
              <a:t>Stochastic</a:t>
            </a:r>
            <a:r>
              <a:rPr lang="en-US" b="0" i="0" dirty="0">
                <a:solidFill>
                  <a:srgbClr val="292929"/>
                </a:solidFill>
                <a:effectLst/>
                <a:latin typeface="+mj-lt"/>
              </a:rPr>
              <a:t> —the use of randomness in the iterative process when searching for a representative embedding;</a:t>
            </a:r>
          </a:p>
          <a:p>
            <a:pPr marL="285750" indent="-285750" algn="l">
              <a:buFont typeface="Arial" panose="020B0604020202020204" pitchFamily="34" charset="0"/>
              <a:buChar char="•"/>
            </a:pPr>
            <a:r>
              <a:rPr lang="en-US" b="1" i="0" dirty="0">
                <a:solidFill>
                  <a:srgbClr val="292929"/>
                </a:solidFill>
                <a:effectLst/>
                <a:latin typeface="+mj-lt"/>
              </a:rPr>
              <a:t>t-Distributed </a:t>
            </a:r>
            <a:r>
              <a:rPr lang="en-US" b="0" i="0" dirty="0">
                <a:solidFill>
                  <a:srgbClr val="292929"/>
                </a:solidFill>
                <a:effectLst/>
                <a:latin typeface="+mj-lt"/>
              </a:rPr>
              <a:t>— probability distribution used by the algorithm to calculate similarity scores in the lower-dimensional embedding.</a:t>
            </a:r>
          </a:p>
        </p:txBody>
      </p:sp>
      <p:pic>
        <p:nvPicPr>
          <p:cNvPr id="6" name="Picture 5">
            <a:extLst>
              <a:ext uri="{FF2B5EF4-FFF2-40B4-BE49-F238E27FC236}">
                <a16:creationId xmlns:a16="http://schemas.microsoft.com/office/drawing/2014/main" id="{28179DBC-D7C4-A970-DF4F-F9CD3C04526A}"/>
              </a:ext>
            </a:extLst>
          </p:cNvPr>
          <p:cNvPicPr>
            <a:picLocks noChangeAspect="1"/>
          </p:cNvPicPr>
          <p:nvPr/>
        </p:nvPicPr>
        <p:blipFill>
          <a:blip r:embed="rId3"/>
          <a:stretch>
            <a:fillRect/>
          </a:stretch>
        </p:blipFill>
        <p:spPr>
          <a:xfrm>
            <a:off x="903513" y="4858346"/>
            <a:ext cx="2246931" cy="1735679"/>
          </a:xfrm>
          <a:prstGeom prst="rect">
            <a:avLst/>
          </a:prstGeom>
        </p:spPr>
      </p:pic>
    </p:spTree>
    <p:extLst>
      <p:ext uri="{BB962C8B-B14F-4D97-AF65-F5344CB8AC3E}">
        <p14:creationId xmlns:p14="http://schemas.microsoft.com/office/powerpoint/2010/main" val="427906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2D77-180C-C20D-FD1D-637079DEEB04}"/>
              </a:ext>
            </a:extLst>
          </p:cNvPr>
          <p:cNvSpPr>
            <a:spLocks noGrp="1"/>
          </p:cNvSpPr>
          <p:nvPr>
            <p:ph type="title"/>
          </p:nvPr>
        </p:nvSpPr>
        <p:spPr/>
        <p:txBody>
          <a:bodyPr/>
          <a:lstStyle/>
          <a:p>
            <a:r>
              <a:rPr lang="en-US" dirty="0"/>
              <a:t>t-SNE : Process (1/3)</a:t>
            </a:r>
            <a:endParaRPr lang="en-IN" dirty="0"/>
          </a:p>
        </p:txBody>
      </p:sp>
      <p:graphicFrame>
        <p:nvGraphicFramePr>
          <p:cNvPr id="4" name="Content Placeholder 3">
            <a:extLst>
              <a:ext uri="{FF2B5EF4-FFF2-40B4-BE49-F238E27FC236}">
                <a16:creationId xmlns:a16="http://schemas.microsoft.com/office/drawing/2014/main" id="{484A04E0-E005-E7D9-9906-64411554B8B7}"/>
              </a:ext>
            </a:extLst>
          </p:cNvPr>
          <p:cNvGraphicFramePr>
            <a:graphicFrameLocks noGrp="1"/>
          </p:cNvGraphicFramePr>
          <p:nvPr>
            <p:ph idx="1"/>
            <p:extLst>
              <p:ext uri="{D42A27DB-BD31-4B8C-83A1-F6EECF244321}">
                <p14:modId xmlns:p14="http://schemas.microsoft.com/office/powerpoint/2010/main" val="311274846"/>
              </p:ext>
            </p:extLst>
          </p:nvPr>
        </p:nvGraphicFramePr>
        <p:xfrm>
          <a:off x="265113" y="747713"/>
          <a:ext cx="11661775" cy="1011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52C3B84-CE8B-B0B1-6462-1A5A3C90A1FF}"/>
              </a:ext>
            </a:extLst>
          </p:cNvPr>
          <p:cNvPicPr>
            <a:picLocks noChangeAspect="1"/>
          </p:cNvPicPr>
          <p:nvPr/>
        </p:nvPicPr>
        <p:blipFill>
          <a:blip r:embed="rId7"/>
          <a:stretch>
            <a:fillRect/>
          </a:stretch>
        </p:blipFill>
        <p:spPr>
          <a:xfrm>
            <a:off x="126617" y="1925135"/>
            <a:ext cx="6798160" cy="3557704"/>
          </a:xfrm>
          <a:prstGeom prst="rect">
            <a:avLst/>
          </a:prstGeom>
          <a:ln w="57150">
            <a:solidFill>
              <a:schemeClr val="accent2"/>
            </a:solidFill>
          </a:ln>
        </p:spPr>
      </p:pic>
      <p:pic>
        <p:nvPicPr>
          <p:cNvPr id="6" name="Picture 5">
            <a:extLst>
              <a:ext uri="{FF2B5EF4-FFF2-40B4-BE49-F238E27FC236}">
                <a16:creationId xmlns:a16="http://schemas.microsoft.com/office/drawing/2014/main" id="{EAB117C4-3F9B-37AC-85D7-303B2E3979D0}"/>
              </a:ext>
            </a:extLst>
          </p:cNvPr>
          <p:cNvPicPr>
            <a:picLocks noChangeAspect="1"/>
          </p:cNvPicPr>
          <p:nvPr/>
        </p:nvPicPr>
        <p:blipFill>
          <a:blip r:embed="rId8"/>
          <a:stretch>
            <a:fillRect/>
          </a:stretch>
        </p:blipFill>
        <p:spPr>
          <a:xfrm>
            <a:off x="7018465" y="1925135"/>
            <a:ext cx="5046918" cy="3035361"/>
          </a:xfrm>
          <a:prstGeom prst="rect">
            <a:avLst/>
          </a:prstGeom>
          <a:ln>
            <a:solidFill>
              <a:schemeClr val="accent2"/>
            </a:solidFill>
          </a:ln>
        </p:spPr>
      </p:pic>
      <p:sp>
        <p:nvSpPr>
          <p:cNvPr id="7" name="TextBox 6">
            <a:extLst>
              <a:ext uri="{FF2B5EF4-FFF2-40B4-BE49-F238E27FC236}">
                <a16:creationId xmlns:a16="http://schemas.microsoft.com/office/drawing/2014/main" id="{0BEE150B-FCA0-E2FD-D8D4-781F206DD4F4}"/>
              </a:ext>
            </a:extLst>
          </p:cNvPr>
          <p:cNvSpPr txBox="1"/>
          <p:nvPr/>
        </p:nvSpPr>
        <p:spPr>
          <a:xfrm>
            <a:off x="126617" y="5648622"/>
            <a:ext cx="11800271" cy="923330"/>
          </a:xfrm>
          <a:prstGeom prst="rect">
            <a:avLst/>
          </a:prstGeom>
          <a:noFill/>
        </p:spPr>
        <p:txBody>
          <a:bodyPr wrap="square" rtlCol="0">
            <a:spAutoFit/>
          </a:bodyPr>
          <a:lstStyle/>
          <a:p>
            <a:r>
              <a:rPr lang="en-US" dirty="0"/>
              <a:t>A parameter called perplexity is chosen to understand the “relevant” neighborhood – it defines the number of nearest neighbors for which the similarity matrix is calculated. Similarity is inversely proportional to distance. For points outside the perplexity, the similarity is assigned zero without calculation</a:t>
            </a:r>
            <a:endParaRPr lang="en-IN" dirty="0"/>
          </a:p>
        </p:txBody>
      </p:sp>
      <p:sp>
        <p:nvSpPr>
          <p:cNvPr id="8" name="Oval 7">
            <a:extLst>
              <a:ext uri="{FF2B5EF4-FFF2-40B4-BE49-F238E27FC236}">
                <a16:creationId xmlns:a16="http://schemas.microsoft.com/office/drawing/2014/main" id="{6D62B871-C24A-C50B-8B67-5BB8475C2FA6}"/>
              </a:ext>
            </a:extLst>
          </p:cNvPr>
          <p:cNvSpPr/>
          <p:nvPr/>
        </p:nvSpPr>
        <p:spPr>
          <a:xfrm>
            <a:off x="659757"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endParaRPr lang="en-IN" b="1" dirty="0">
              <a:solidFill>
                <a:schemeClr val="tx1"/>
              </a:solidFill>
            </a:endParaRPr>
          </a:p>
        </p:txBody>
      </p:sp>
      <p:sp>
        <p:nvSpPr>
          <p:cNvPr id="9" name="Oval 8">
            <a:extLst>
              <a:ext uri="{FF2B5EF4-FFF2-40B4-BE49-F238E27FC236}">
                <a16:creationId xmlns:a16="http://schemas.microsoft.com/office/drawing/2014/main" id="{FC201010-1EAF-AFC5-DB5D-5E5BB42CE668}"/>
              </a:ext>
            </a:extLst>
          </p:cNvPr>
          <p:cNvSpPr/>
          <p:nvPr/>
        </p:nvSpPr>
        <p:spPr>
          <a:xfrm>
            <a:off x="4400309"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sp>
        <p:nvSpPr>
          <p:cNvPr id="10" name="Oval 9">
            <a:extLst>
              <a:ext uri="{FF2B5EF4-FFF2-40B4-BE49-F238E27FC236}">
                <a16:creationId xmlns:a16="http://schemas.microsoft.com/office/drawing/2014/main" id="{CB7FD1E3-1035-E326-ED1D-8773177D7EAE}"/>
              </a:ext>
            </a:extLst>
          </p:cNvPr>
          <p:cNvSpPr/>
          <p:nvPr/>
        </p:nvSpPr>
        <p:spPr>
          <a:xfrm>
            <a:off x="8163598" y="775341"/>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IN" b="1" dirty="0">
              <a:solidFill>
                <a:schemeClr val="tx1"/>
              </a:solidFill>
            </a:endParaRPr>
          </a:p>
        </p:txBody>
      </p:sp>
      <p:sp>
        <p:nvSpPr>
          <p:cNvPr id="12" name="TextBox 11">
            <a:extLst>
              <a:ext uri="{FF2B5EF4-FFF2-40B4-BE49-F238E27FC236}">
                <a16:creationId xmlns:a16="http://schemas.microsoft.com/office/drawing/2014/main" id="{43F0F9BE-71E4-4A57-4259-15414F4AE120}"/>
              </a:ext>
            </a:extLst>
          </p:cNvPr>
          <p:cNvSpPr txBox="1"/>
          <p:nvPr/>
        </p:nvSpPr>
        <p:spPr>
          <a:xfrm>
            <a:off x="5116563" y="6571952"/>
            <a:ext cx="6094070" cy="307777"/>
          </a:xfrm>
          <a:prstGeom prst="rect">
            <a:avLst/>
          </a:prstGeom>
          <a:noFill/>
        </p:spPr>
        <p:txBody>
          <a:bodyPr wrap="square">
            <a:spAutoFit/>
          </a:bodyPr>
          <a:lstStyle/>
          <a:p>
            <a:r>
              <a:rPr lang="en-IN" sz="1400" dirty="0">
                <a:hlinkClick r:id="rId9"/>
              </a:rPr>
              <a:t>https://distill.pub/2016/misread-tsne/</a:t>
            </a:r>
            <a:r>
              <a:rPr lang="en-IN" sz="1400" dirty="0"/>
              <a:t> </a:t>
            </a:r>
          </a:p>
        </p:txBody>
      </p:sp>
    </p:spTree>
    <p:extLst>
      <p:ext uri="{BB962C8B-B14F-4D97-AF65-F5344CB8AC3E}">
        <p14:creationId xmlns:p14="http://schemas.microsoft.com/office/powerpoint/2010/main" val="3625782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2D77-180C-C20D-FD1D-637079DEEB04}"/>
              </a:ext>
            </a:extLst>
          </p:cNvPr>
          <p:cNvSpPr>
            <a:spLocks noGrp="1"/>
          </p:cNvSpPr>
          <p:nvPr>
            <p:ph type="title"/>
          </p:nvPr>
        </p:nvSpPr>
        <p:spPr/>
        <p:txBody>
          <a:bodyPr/>
          <a:lstStyle/>
          <a:p>
            <a:r>
              <a:rPr lang="en-US" dirty="0"/>
              <a:t>t-SNE : Process (2/3)</a:t>
            </a:r>
            <a:endParaRPr lang="en-IN" dirty="0"/>
          </a:p>
        </p:txBody>
      </p:sp>
      <p:graphicFrame>
        <p:nvGraphicFramePr>
          <p:cNvPr id="4" name="Content Placeholder 3">
            <a:extLst>
              <a:ext uri="{FF2B5EF4-FFF2-40B4-BE49-F238E27FC236}">
                <a16:creationId xmlns:a16="http://schemas.microsoft.com/office/drawing/2014/main" id="{484A04E0-E005-E7D9-9906-64411554B8B7}"/>
              </a:ext>
            </a:extLst>
          </p:cNvPr>
          <p:cNvGraphicFramePr>
            <a:graphicFrameLocks noGrp="1"/>
          </p:cNvGraphicFramePr>
          <p:nvPr>
            <p:ph idx="1"/>
          </p:nvPr>
        </p:nvGraphicFramePr>
        <p:xfrm>
          <a:off x="265113" y="747713"/>
          <a:ext cx="11661775" cy="1011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id="{6D62B871-C24A-C50B-8B67-5BB8475C2FA6}"/>
              </a:ext>
            </a:extLst>
          </p:cNvPr>
          <p:cNvSpPr/>
          <p:nvPr/>
        </p:nvSpPr>
        <p:spPr>
          <a:xfrm>
            <a:off x="659757"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endParaRPr lang="en-IN" b="1" dirty="0">
              <a:solidFill>
                <a:schemeClr val="tx1"/>
              </a:solidFill>
            </a:endParaRPr>
          </a:p>
        </p:txBody>
      </p:sp>
      <p:sp>
        <p:nvSpPr>
          <p:cNvPr id="9" name="Oval 8">
            <a:extLst>
              <a:ext uri="{FF2B5EF4-FFF2-40B4-BE49-F238E27FC236}">
                <a16:creationId xmlns:a16="http://schemas.microsoft.com/office/drawing/2014/main" id="{FC201010-1EAF-AFC5-DB5D-5E5BB42CE668}"/>
              </a:ext>
            </a:extLst>
          </p:cNvPr>
          <p:cNvSpPr/>
          <p:nvPr/>
        </p:nvSpPr>
        <p:spPr>
          <a:xfrm>
            <a:off x="4400309"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sp>
        <p:nvSpPr>
          <p:cNvPr id="10" name="Oval 9">
            <a:extLst>
              <a:ext uri="{FF2B5EF4-FFF2-40B4-BE49-F238E27FC236}">
                <a16:creationId xmlns:a16="http://schemas.microsoft.com/office/drawing/2014/main" id="{CB7FD1E3-1035-E326-ED1D-8773177D7EAE}"/>
              </a:ext>
            </a:extLst>
          </p:cNvPr>
          <p:cNvSpPr/>
          <p:nvPr/>
        </p:nvSpPr>
        <p:spPr>
          <a:xfrm>
            <a:off x="8163598" y="775341"/>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IN" b="1" dirty="0">
              <a:solidFill>
                <a:schemeClr val="tx1"/>
              </a:solidFill>
            </a:endParaRPr>
          </a:p>
        </p:txBody>
      </p:sp>
      <p:sp>
        <p:nvSpPr>
          <p:cNvPr id="11" name="TextBox 10">
            <a:extLst>
              <a:ext uri="{FF2B5EF4-FFF2-40B4-BE49-F238E27FC236}">
                <a16:creationId xmlns:a16="http://schemas.microsoft.com/office/drawing/2014/main" id="{C1AA1DF8-85C6-7A49-CC27-6F37CC0D508E}"/>
              </a:ext>
            </a:extLst>
          </p:cNvPr>
          <p:cNvSpPr txBox="1"/>
          <p:nvPr/>
        </p:nvSpPr>
        <p:spPr>
          <a:xfrm>
            <a:off x="265113" y="2063288"/>
            <a:ext cx="2708476" cy="3139321"/>
          </a:xfrm>
          <a:prstGeom prst="rect">
            <a:avLst/>
          </a:prstGeom>
          <a:solidFill>
            <a:srgbClr val="A5A5A5"/>
          </a:solidFill>
        </p:spPr>
        <p:txBody>
          <a:bodyPr wrap="square">
            <a:spAutoFit/>
          </a:bodyPr>
          <a:lstStyle/>
          <a:p>
            <a:r>
              <a:rPr lang="en-US" b="0" i="0" dirty="0">
                <a:solidFill>
                  <a:srgbClr val="292929"/>
                </a:solidFill>
                <a:effectLst/>
                <a:latin typeface="source-serif-pro"/>
              </a:rPr>
              <a:t>t-SNE randomly maps all the points onto a lower-dimensional space and calculates “similarities” between points as described in the process above. One difference, though, this time, the algorithm uses </a:t>
            </a:r>
            <a:r>
              <a:rPr lang="en-US" b="1" i="0" dirty="0">
                <a:solidFill>
                  <a:srgbClr val="292929"/>
                </a:solidFill>
                <a:effectLst/>
                <a:latin typeface="source-serif-pro"/>
              </a:rPr>
              <a:t>t-distribution</a:t>
            </a:r>
            <a:r>
              <a:rPr lang="en-US" b="0" i="0" dirty="0">
                <a:solidFill>
                  <a:srgbClr val="292929"/>
                </a:solidFill>
                <a:effectLst/>
                <a:latin typeface="source-serif-pro"/>
              </a:rPr>
              <a:t> instead of Normal distribution.</a:t>
            </a:r>
            <a:endParaRPr lang="en-IN" dirty="0"/>
          </a:p>
        </p:txBody>
      </p:sp>
      <p:pic>
        <p:nvPicPr>
          <p:cNvPr id="12" name="Picture 11">
            <a:extLst>
              <a:ext uri="{FF2B5EF4-FFF2-40B4-BE49-F238E27FC236}">
                <a16:creationId xmlns:a16="http://schemas.microsoft.com/office/drawing/2014/main" id="{DBC9AB56-4FF4-1FFC-E43F-8961B3450668}"/>
              </a:ext>
            </a:extLst>
          </p:cNvPr>
          <p:cNvPicPr>
            <a:picLocks noChangeAspect="1"/>
          </p:cNvPicPr>
          <p:nvPr/>
        </p:nvPicPr>
        <p:blipFill>
          <a:blip r:embed="rId7"/>
          <a:stretch>
            <a:fillRect/>
          </a:stretch>
        </p:blipFill>
        <p:spPr>
          <a:xfrm>
            <a:off x="3167415" y="1896436"/>
            <a:ext cx="6593775" cy="4022203"/>
          </a:xfrm>
          <a:prstGeom prst="rect">
            <a:avLst/>
          </a:prstGeom>
          <a:ln w="38100">
            <a:solidFill>
              <a:srgbClr val="A5A5A5"/>
            </a:solidFill>
          </a:ln>
        </p:spPr>
      </p:pic>
      <p:pic>
        <p:nvPicPr>
          <p:cNvPr id="13" name="Picture 12">
            <a:extLst>
              <a:ext uri="{FF2B5EF4-FFF2-40B4-BE49-F238E27FC236}">
                <a16:creationId xmlns:a16="http://schemas.microsoft.com/office/drawing/2014/main" id="{5B694A15-734C-574B-F540-37FCDE0011AF}"/>
              </a:ext>
            </a:extLst>
          </p:cNvPr>
          <p:cNvPicPr>
            <a:picLocks noChangeAspect="1"/>
          </p:cNvPicPr>
          <p:nvPr/>
        </p:nvPicPr>
        <p:blipFill>
          <a:blip r:embed="rId8"/>
          <a:stretch>
            <a:fillRect/>
          </a:stretch>
        </p:blipFill>
        <p:spPr>
          <a:xfrm>
            <a:off x="7766761" y="3886529"/>
            <a:ext cx="4376510" cy="2632159"/>
          </a:xfrm>
          <a:prstGeom prst="rect">
            <a:avLst/>
          </a:prstGeom>
          <a:ln>
            <a:solidFill>
              <a:schemeClr val="accent2"/>
            </a:solidFill>
          </a:ln>
        </p:spPr>
      </p:pic>
    </p:spTree>
    <p:extLst>
      <p:ext uri="{BB962C8B-B14F-4D97-AF65-F5344CB8AC3E}">
        <p14:creationId xmlns:p14="http://schemas.microsoft.com/office/powerpoint/2010/main" val="218268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2D77-180C-C20D-FD1D-637079DEEB04}"/>
              </a:ext>
            </a:extLst>
          </p:cNvPr>
          <p:cNvSpPr>
            <a:spLocks noGrp="1"/>
          </p:cNvSpPr>
          <p:nvPr>
            <p:ph type="title"/>
          </p:nvPr>
        </p:nvSpPr>
        <p:spPr/>
        <p:txBody>
          <a:bodyPr/>
          <a:lstStyle/>
          <a:p>
            <a:r>
              <a:rPr lang="en-US" dirty="0"/>
              <a:t>t-SNE : Process (3/3)</a:t>
            </a:r>
            <a:endParaRPr lang="en-IN" dirty="0"/>
          </a:p>
        </p:txBody>
      </p:sp>
      <p:graphicFrame>
        <p:nvGraphicFramePr>
          <p:cNvPr id="4" name="Content Placeholder 3">
            <a:extLst>
              <a:ext uri="{FF2B5EF4-FFF2-40B4-BE49-F238E27FC236}">
                <a16:creationId xmlns:a16="http://schemas.microsoft.com/office/drawing/2014/main" id="{484A04E0-E005-E7D9-9906-64411554B8B7}"/>
              </a:ext>
            </a:extLst>
          </p:cNvPr>
          <p:cNvGraphicFramePr>
            <a:graphicFrameLocks noGrp="1"/>
          </p:cNvGraphicFramePr>
          <p:nvPr>
            <p:ph idx="1"/>
          </p:nvPr>
        </p:nvGraphicFramePr>
        <p:xfrm>
          <a:off x="265113" y="747713"/>
          <a:ext cx="11661775" cy="1011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id="{6D62B871-C24A-C50B-8B67-5BB8475C2FA6}"/>
              </a:ext>
            </a:extLst>
          </p:cNvPr>
          <p:cNvSpPr/>
          <p:nvPr/>
        </p:nvSpPr>
        <p:spPr>
          <a:xfrm>
            <a:off x="659757"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endParaRPr lang="en-IN" b="1" dirty="0">
              <a:solidFill>
                <a:schemeClr val="tx1"/>
              </a:solidFill>
            </a:endParaRPr>
          </a:p>
        </p:txBody>
      </p:sp>
      <p:sp>
        <p:nvSpPr>
          <p:cNvPr id="9" name="Oval 8">
            <a:extLst>
              <a:ext uri="{FF2B5EF4-FFF2-40B4-BE49-F238E27FC236}">
                <a16:creationId xmlns:a16="http://schemas.microsoft.com/office/drawing/2014/main" id="{FC201010-1EAF-AFC5-DB5D-5E5BB42CE668}"/>
              </a:ext>
            </a:extLst>
          </p:cNvPr>
          <p:cNvSpPr/>
          <p:nvPr/>
        </p:nvSpPr>
        <p:spPr>
          <a:xfrm>
            <a:off x="4400309"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sp>
        <p:nvSpPr>
          <p:cNvPr id="10" name="Oval 9">
            <a:extLst>
              <a:ext uri="{FF2B5EF4-FFF2-40B4-BE49-F238E27FC236}">
                <a16:creationId xmlns:a16="http://schemas.microsoft.com/office/drawing/2014/main" id="{CB7FD1E3-1035-E326-ED1D-8773177D7EAE}"/>
              </a:ext>
            </a:extLst>
          </p:cNvPr>
          <p:cNvSpPr/>
          <p:nvPr/>
        </p:nvSpPr>
        <p:spPr>
          <a:xfrm>
            <a:off x="8163598" y="775341"/>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IN" b="1" dirty="0">
              <a:solidFill>
                <a:schemeClr val="tx1"/>
              </a:solidFill>
            </a:endParaRPr>
          </a:p>
        </p:txBody>
      </p:sp>
      <p:sp>
        <p:nvSpPr>
          <p:cNvPr id="5" name="TextBox 4">
            <a:extLst>
              <a:ext uri="{FF2B5EF4-FFF2-40B4-BE49-F238E27FC236}">
                <a16:creationId xmlns:a16="http://schemas.microsoft.com/office/drawing/2014/main" id="{3146A0D1-EE5A-F3EC-176F-66230AFC11DE}"/>
              </a:ext>
            </a:extLst>
          </p:cNvPr>
          <p:cNvSpPr txBox="1"/>
          <p:nvPr/>
        </p:nvSpPr>
        <p:spPr>
          <a:xfrm>
            <a:off x="265113" y="2063288"/>
            <a:ext cx="6094070" cy="3970318"/>
          </a:xfrm>
          <a:prstGeom prst="rect">
            <a:avLst/>
          </a:prstGeom>
          <a:solidFill>
            <a:srgbClr val="FFC000"/>
          </a:solidFill>
        </p:spPr>
        <p:txBody>
          <a:bodyPr wrap="square">
            <a:spAutoFit/>
          </a:bodyPr>
          <a:lstStyle/>
          <a:p>
            <a:pPr marL="285750" indent="-285750" algn="l">
              <a:buFont typeface="Arial" panose="020B0604020202020204" pitchFamily="34" charset="0"/>
              <a:buChar char="•"/>
            </a:pPr>
            <a:r>
              <a:rPr lang="en-US" b="0" i="0" dirty="0">
                <a:solidFill>
                  <a:srgbClr val="292929"/>
                </a:solidFill>
                <a:effectLst/>
                <a:latin typeface="+mj-lt"/>
              </a:rPr>
              <a:t>Now the goal of an algorithm is to make the new “similarity” matrix look like the original one by using an iterative approach. With each iteration, points move towards their “closest neighbors” from the original higher-dimensional space and away from the distant ones.</a:t>
            </a:r>
          </a:p>
          <a:p>
            <a:pPr marL="285750" indent="-285750" algn="l">
              <a:buFont typeface="Arial" panose="020B0604020202020204" pitchFamily="34" charset="0"/>
              <a:buChar char="•"/>
            </a:pPr>
            <a:endParaRPr lang="en-US" b="0" i="0" dirty="0">
              <a:solidFill>
                <a:srgbClr val="292929"/>
              </a:solidFill>
              <a:effectLst/>
              <a:latin typeface="+mj-lt"/>
            </a:endParaRPr>
          </a:p>
          <a:p>
            <a:pPr marL="285750" indent="-285750" algn="l">
              <a:buFont typeface="Arial" panose="020B0604020202020204" pitchFamily="34" charset="0"/>
              <a:buChar char="•"/>
            </a:pPr>
            <a:r>
              <a:rPr lang="en-US" b="0" i="0" dirty="0">
                <a:solidFill>
                  <a:srgbClr val="292929"/>
                </a:solidFill>
                <a:effectLst/>
                <a:latin typeface="+mj-lt"/>
              </a:rPr>
              <a:t>The new “similarity” matrix gradually begins to look more like the original one. The process continues until the maximum number of iterations is reached or no further improvement can be made.</a:t>
            </a:r>
          </a:p>
          <a:p>
            <a:pPr marL="285750" indent="-285750" algn="l">
              <a:buFont typeface="Arial" panose="020B0604020202020204" pitchFamily="34" charset="0"/>
              <a:buChar char="•"/>
            </a:pPr>
            <a:endParaRPr lang="en-US" b="0" i="0" dirty="0">
              <a:solidFill>
                <a:srgbClr val="292929"/>
              </a:solidFill>
              <a:effectLst/>
              <a:latin typeface="+mj-lt"/>
            </a:endParaRPr>
          </a:p>
          <a:p>
            <a:pPr marL="285750" indent="-285750" algn="l">
              <a:buFont typeface="Arial" panose="020B0604020202020204" pitchFamily="34" charset="0"/>
              <a:buChar char="•"/>
            </a:pPr>
            <a:r>
              <a:rPr lang="en-US" b="0" i="0" dirty="0">
                <a:solidFill>
                  <a:srgbClr val="292929"/>
                </a:solidFill>
                <a:effectLst/>
                <a:latin typeface="+mj-lt"/>
              </a:rPr>
              <a:t>In more scientific terms, the above explanation describes the process of an algorithm trying to minimize the </a:t>
            </a:r>
            <a:r>
              <a:rPr lang="en-US" b="0" i="0" dirty="0" err="1">
                <a:solidFill>
                  <a:srgbClr val="292929"/>
                </a:solidFill>
                <a:effectLst/>
                <a:latin typeface="+mj-lt"/>
              </a:rPr>
              <a:t>Kullback</a:t>
            </a:r>
            <a:r>
              <a:rPr lang="en-US" b="0" i="0" dirty="0">
                <a:solidFill>
                  <a:srgbClr val="292929"/>
                </a:solidFill>
                <a:effectLst/>
                <a:latin typeface="+mj-lt"/>
              </a:rPr>
              <a:t>–</a:t>
            </a:r>
            <a:r>
              <a:rPr lang="en-US" b="0" i="0" dirty="0" err="1">
                <a:solidFill>
                  <a:srgbClr val="292929"/>
                </a:solidFill>
                <a:effectLst/>
                <a:latin typeface="+mj-lt"/>
              </a:rPr>
              <a:t>Leibler</a:t>
            </a:r>
            <a:r>
              <a:rPr lang="en-US" b="0" i="0" dirty="0">
                <a:solidFill>
                  <a:srgbClr val="292929"/>
                </a:solidFill>
                <a:effectLst/>
                <a:latin typeface="+mj-lt"/>
              </a:rPr>
              <a:t> divergence (KL divergence) through gradient descent.</a:t>
            </a:r>
          </a:p>
        </p:txBody>
      </p:sp>
    </p:spTree>
    <p:extLst>
      <p:ext uri="{BB962C8B-B14F-4D97-AF65-F5344CB8AC3E}">
        <p14:creationId xmlns:p14="http://schemas.microsoft.com/office/powerpoint/2010/main" val="3970617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CFCD-4395-FE2E-3626-ADDF8E8039B7}"/>
              </a:ext>
            </a:extLst>
          </p:cNvPr>
          <p:cNvSpPr>
            <a:spLocks noGrp="1"/>
          </p:cNvSpPr>
          <p:nvPr>
            <p:ph type="title"/>
          </p:nvPr>
        </p:nvSpPr>
        <p:spPr/>
        <p:txBody>
          <a:bodyPr/>
          <a:lstStyle/>
          <a:p>
            <a:r>
              <a:rPr lang="en-US" dirty="0"/>
              <a:t>t-SNE – Objective function (1/2)</a:t>
            </a:r>
            <a:endParaRPr lang="en-IN" dirty="0"/>
          </a:p>
        </p:txBody>
      </p:sp>
      <p:pic>
        <p:nvPicPr>
          <p:cNvPr id="5" name="Picture 4">
            <a:extLst>
              <a:ext uri="{FF2B5EF4-FFF2-40B4-BE49-F238E27FC236}">
                <a16:creationId xmlns:a16="http://schemas.microsoft.com/office/drawing/2014/main" id="{296DDDD8-04E9-8893-4600-77A41B95556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23726" y="851318"/>
            <a:ext cx="8063434" cy="5155363"/>
          </a:xfrm>
          <a:prstGeom prst="rect">
            <a:avLst/>
          </a:prstGeom>
        </p:spPr>
      </p:pic>
    </p:spTree>
    <p:extLst>
      <p:ext uri="{BB962C8B-B14F-4D97-AF65-F5344CB8AC3E}">
        <p14:creationId xmlns:p14="http://schemas.microsoft.com/office/powerpoint/2010/main" val="4262537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CFCD-4395-FE2E-3626-ADDF8E8039B7}"/>
              </a:ext>
            </a:extLst>
          </p:cNvPr>
          <p:cNvSpPr>
            <a:spLocks noGrp="1"/>
          </p:cNvSpPr>
          <p:nvPr>
            <p:ph type="title"/>
          </p:nvPr>
        </p:nvSpPr>
        <p:spPr/>
        <p:txBody>
          <a:bodyPr/>
          <a:lstStyle/>
          <a:p>
            <a:r>
              <a:rPr lang="en-US" dirty="0"/>
              <a:t>t-SNE – Objective function (2/2)</a:t>
            </a:r>
            <a:endParaRPr lang="en-IN" dirty="0"/>
          </a:p>
        </p:txBody>
      </p:sp>
      <p:pic>
        <p:nvPicPr>
          <p:cNvPr id="8" name="Picture 7">
            <a:extLst>
              <a:ext uri="{FF2B5EF4-FFF2-40B4-BE49-F238E27FC236}">
                <a16:creationId xmlns:a16="http://schemas.microsoft.com/office/drawing/2014/main" id="{E0FBC69F-4DD3-78CC-7264-686A34068922}"/>
              </a:ext>
            </a:extLst>
          </p:cNvPr>
          <p:cNvPicPr>
            <a:picLocks noChangeAspect="1"/>
          </p:cNvPicPr>
          <p:nvPr/>
        </p:nvPicPr>
        <p:blipFill>
          <a:blip r:embed="rId2"/>
          <a:stretch>
            <a:fillRect/>
          </a:stretch>
        </p:blipFill>
        <p:spPr>
          <a:xfrm>
            <a:off x="412829" y="630057"/>
            <a:ext cx="2066925" cy="781050"/>
          </a:xfrm>
          <a:prstGeom prst="rect">
            <a:avLst/>
          </a:prstGeom>
        </p:spPr>
      </p:pic>
      <p:pic>
        <p:nvPicPr>
          <p:cNvPr id="9" name="Picture 8">
            <a:extLst>
              <a:ext uri="{FF2B5EF4-FFF2-40B4-BE49-F238E27FC236}">
                <a16:creationId xmlns:a16="http://schemas.microsoft.com/office/drawing/2014/main" id="{28A8890A-90EA-480F-29F7-E0310DE633F9}"/>
              </a:ext>
            </a:extLst>
          </p:cNvPr>
          <p:cNvPicPr>
            <a:picLocks noChangeAspect="1"/>
          </p:cNvPicPr>
          <p:nvPr/>
        </p:nvPicPr>
        <p:blipFill>
          <a:blip r:embed="rId3"/>
          <a:stretch>
            <a:fillRect/>
          </a:stretch>
        </p:blipFill>
        <p:spPr>
          <a:xfrm>
            <a:off x="333375" y="1572108"/>
            <a:ext cx="5762625" cy="1238250"/>
          </a:xfrm>
          <a:prstGeom prst="rect">
            <a:avLst/>
          </a:prstGeom>
        </p:spPr>
      </p:pic>
      <p:pic>
        <p:nvPicPr>
          <p:cNvPr id="11" name="Picture 10">
            <a:extLst>
              <a:ext uri="{FF2B5EF4-FFF2-40B4-BE49-F238E27FC236}">
                <a16:creationId xmlns:a16="http://schemas.microsoft.com/office/drawing/2014/main" id="{985CF271-250F-1572-EC85-C7E9861E9A85}"/>
              </a:ext>
            </a:extLst>
          </p:cNvPr>
          <p:cNvPicPr>
            <a:picLocks noChangeAspect="1"/>
          </p:cNvPicPr>
          <p:nvPr/>
        </p:nvPicPr>
        <p:blipFill>
          <a:blip r:embed="rId4"/>
          <a:stretch>
            <a:fillRect/>
          </a:stretch>
        </p:blipFill>
        <p:spPr>
          <a:xfrm>
            <a:off x="265545" y="2959462"/>
            <a:ext cx="6486525" cy="2124075"/>
          </a:xfrm>
          <a:prstGeom prst="rect">
            <a:avLst/>
          </a:prstGeom>
        </p:spPr>
      </p:pic>
      <p:pic>
        <p:nvPicPr>
          <p:cNvPr id="15" name="Picture 14">
            <a:extLst>
              <a:ext uri="{FF2B5EF4-FFF2-40B4-BE49-F238E27FC236}">
                <a16:creationId xmlns:a16="http://schemas.microsoft.com/office/drawing/2014/main" id="{FFAA13CD-3DC4-1E68-26DB-EDE8657DBA7C}"/>
              </a:ext>
            </a:extLst>
          </p:cNvPr>
          <p:cNvPicPr>
            <a:picLocks noChangeAspect="1"/>
          </p:cNvPicPr>
          <p:nvPr/>
        </p:nvPicPr>
        <p:blipFill>
          <a:blip r:embed="rId5"/>
          <a:stretch>
            <a:fillRect/>
          </a:stretch>
        </p:blipFill>
        <p:spPr>
          <a:xfrm>
            <a:off x="6466320" y="1030469"/>
            <a:ext cx="4314825" cy="1809750"/>
          </a:xfrm>
          <a:prstGeom prst="rect">
            <a:avLst/>
          </a:prstGeom>
        </p:spPr>
      </p:pic>
      <p:pic>
        <p:nvPicPr>
          <p:cNvPr id="17" name="Picture 16">
            <a:extLst>
              <a:ext uri="{FF2B5EF4-FFF2-40B4-BE49-F238E27FC236}">
                <a16:creationId xmlns:a16="http://schemas.microsoft.com/office/drawing/2014/main" id="{410524BA-79F4-8EC9-78B7-252428A541EB}"/>
              </a:ext>
            </a:extLst>
          </p:cNvPr>
          <p:cNvPicPr>
            <a:picLocks noChangeAspect="1"/>
          </p:cNvPicPr>
          <p:nvPr/>
        </p:nvPicPr>
        <p:blipFill>
          <a:blip r:embed="rId6"/>
          <a:stretch>
            <a:fillRect/>
          </a:stretch>
        </p:blipFill>
        <p:spPr>
          <a:xfrm>
            <a:off x="333375" y="5202780"/>
            <a:ext cx="4648200" cy="1333500"/>
          </a:xfrm>
          <a:prstGeom prst="rect">
            <a:avLst/>
          </a:prstGeom>
        </p:spPr>
      </p:pic>
    </p:spTree>
    <p:extLst>
      <p:ext uri="{BB962C8B-B14F-4D97-AF65-F5344CB8AC3E}">
        <p14:creationId xmlns:p14="http://schemas.microsoft.com/office/powerpoint/2010/main" val="2578451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D39C7-5019-5CBE-FC05-2ACF57FCAD98}"/>
              </a:ext>
            </a:extLst>
          </p:cNvPr>
          <p:cNvSpPr>
            <a:spLocks noGrp="1"/>
          </p:cNvSpPr>
          <p:nvPr>
            <p:ph type="title"/>
          </p:nvPr>
        </p:nvSpPr>
        <p:spPr/>
        <p:txBody>
          <a:bodyPr/>
          <a:lstStyle/>
          <a:p>
            <a:r>
              <a:rPr lang="en-US" dirty="0"/>
              <a:t>UMAP : Uniform Manifold Approximation and Projection</a:t>
            </a:r>
            <a:endParaRPr lang="en-IN" dirty="0"/>
          </a:p>
        </p:txBody>
      </p:sp>
      <p:sp>
        <p:nvSpPr>
          <p:cNvPr id="4" name="Content Placeholder 2">
            <a:extLst>
              <a:ext uri="{FF2B5EF4-FFF2-40B4-BE49-F238E27FC236}">
                <a16:creationId xmlns:a16="http://schemas.microsoft.com/office/drawing/2014/main" id="{46673E83-52C8-E1AE-422E-CC1E40BE7804}"/>
              </a:ext>
            </a:extLst>
          </p:cNvPr>
          <p:cNvSpPr>
            <a:spLocks noGrp="1"/>
          </p:cNvSpPr>
          <p:nvPr>
            <p:ph idx="1"/>
          </p:nvPr>
        </p:nvSpPr>
        <p:spPr>
          <a:xfrm>
            <a:off x="165965" y="643081"/>
            <a:ext cx="5477453" cy="2321792"/>
          </a:xfrm>
          <a:solidFill>
            <a:schemeClr val="accent4">
              <a:lumMod val="20000"/>
              <a:lumOff val="80000"/>
            </a:schemeClr>
          </a:solidFill>
        </p:spPr>
        <p:txBody>
          <a:bodyPr>
            <a:normAutofit/>
          </a:bodyPr>
          <a:lstStyle/>
          <a:p>
            <a:r>
              <a:rPr lang="en-US" sz="1800" dirty="0"/>
              <a:t>UMAP is a much faster algorithm, works with large datasets</a:t>
            </a:r>
          </a:p>
          <a:p>
            <a:r>
              <a:rPr lang="en-US" sz="1800" dirty="0"/>
              <a:t>UMAP also clusters similar samples in the output</a:t>
            </a:r>
          </a:p>
          <a:p>
            <a:r>
              <a:rPr lang="en-US" sz="1800" dirty="0"/>
              <a:t>Goal of UMAP is to create a low dimensional graph of the data that preserves the high-dimension clusters and relationship to each other</a:t>
            </a:r>
          </a:p>
          <a:p>
            <a:r>
              <a:rPr lang="en-US" sz="1800" dirty="0"/>
              <a:t>Works based on similarity score also.</a:t>
            </a:r>
          </a:p>
        </p:txBody>
      </p:sp>
      <p:grpSp>
        <p:nvGrpSpPr>
          <p:cNvPr id="19" name="Group 18">
            <a:extLst>
              <a:ext uri="{FF2B5EF4-FFF2-40B4-BE49-F238E27FC236}">
                <a16:creationId xmlns:a16="http://schemas.microsoft.com/office/drawing/2014/main" id="{CBF5F85C-89E2-A981-472F-03341A74B65F}"/>
              </a:ext>
            </a:extLst>
          </p:cNvPr>
          <p:cNvGrpSpPr/>
          <p:nvPr/>
        </p:nvGrpSpPr>
        <p:grpSpPr>
          <a:xfrm>
            <a:off x="165965" y="3976977"/>
            <a:ext cx="8585113" cy="2497626"/>
            <a:chOff x="200904" y="4004125"/>
            <a:chExt cx="8585113" cy="2497626"/>
          </a:xfrm>
        </p:grpSpPr>
        <p:pic>
          <p:nvPicPr>
            <p:cNvPr id="8" name="Picture 7">
              <a:extLst>
                <a:ext uri="{FF2B5EF4-FFF2-40B4-BE49-F238E27FC236}">
                  <a16:creationId xmlns:a16="http://schemas.microsoft.com/office/drawing/2014/main" id="{A1A6F68B-BACA-2028-0F7B-00BCB82F71DD}"/>
                </a:ext>
              </a:extLst>
            </p:cNvPr>
            <p:cNvPicPr>
              <a:picLocks noChangeAspect="1"/>
            </p:cNvPicPr>
            <p:nvPr/>
          </p:nvPicPr>
          <p:blipFill>
            <a:blip r:embed="rId2"/>
            <a:stretch>
              <a:fillRect/>
            </a:stretch>
          </p:blipFill>
          <p:spPr>
            <a:xfrm>
              <a:off x="200904" y="4004125"/>
              <a:ext cx="1698736" cy="2418772"/>
            </a:xfrm>
            <a:prstGeom prst="rect">
              <a:avLst/>
            </a:prstGeom>
          </p:spPr>
        </p:pic>
        <p:pic>
          <p:nvPicPr>
            <p:cNvPr id="10" name="Picture 9">
              <a:extLst>
                <a:ext uri="{FF2B5EF4-FFF2-40B4-BE49-F238E27FC236}">
                  <a16:creationId xmlns:a16="http://schemas.microsoft.com/office/drawing/2014/main" id="{DC3E15C8-C074-1B26-D0F8-1A442A58999D}"/>
                </a:ext>
              </a:extLst>
            </p:cNvPr>
            <p:cNvPicPr>
              <a:picLocks noChangeAspect="1"/>
            </p:cNvPicPr>
            <p:nvPr/>
          </p:nvPicPr>
          <p:blipFill>
            <a:blip r:embed="rId3"/>
            <a:stretch>
              <a:fillRect/>
            </a:stretch>
          </p:blipFill>
          <p:spPr>
            <a:xfrm>
              <a:off x="2843356" y="4694940"/>
              <a:ext cx="2583006" cy="962296"/>
            </a:xfrm>
            <a:prstGeom prst="rect">
              <a:avLst/>
            </a:prstGeom>
          </p:spPr>
        </p:pic>
        <p:sp>
          <p:nvSpPr>
            <p:cNvPr id="11" name="Arrow: Right 10">
              <a:extLst>
                <a:ext uri="{FF2B5EF4-FFF2-40B4-BE49-F238E27FC236}">
                  <a16:creationId xmlns:a16="http://schemas.microsoft.com/office/drawing/2014/main" id="{6E2C4CF2-07F5-4C1B-DA97-112F042DFE9B}"/>
                </a:ext>
              </a:extLst>
            </p:cNvPr>
            <p:cNvSpPr/>
            <p:nvPr/>
          </p:nvSpPr>
          <p:spPr>
            <a:xfrm>
              <a:off x="2071515" y="5061111"/>
              <a:ext cx="48695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5F2EFD1D-9EAD-306A-228B-AFCD31D58A33}"/>
                </a:ext>
              </a:extLst>
            </p:cNvPr>
            <p:cNvPicPr>
              <a:picLocks noChangeAspect="1"/>
            </p:cNvPicPr>
            <p:nvPr/>
          </p:nvPicPr>
          <p:blipFill>
            <a:blip r:embed="rId4"/>
            <a:stretch>
              <a:fillRect/>
            </a:stretch>
          </p:blipFill>
          <p:spPr>
            <a:xfrm>
              <a:off x="2450379" y="5754759"/>
              <a:ext cx="2879003" cy="746992"/>
            </a:xfrm>
            <a:prstGeom prst="rect">
              <a:avLst/>
            </a:prstGeom>
          </p:spPr>
        </p:pic>
        <p:sp>
          <p:nvSpPr>
            <p:cNvPr id="14" name="Arrow: Right 13">
              <a:extLst>
                <a:ext uri="{FF2B5EF4-FFF2-40B4-BE49-F238E27FC236}">
                  <a16:creationId xmlns:a16="http://schemas.microsoft.com/office/drawing/2014/main" id="{23CB6BB8-B3E4-7E0C-E80B-21A1AC69C4A4}"/>
                </a:ext>
              </a:extLst>
            </p:cNvPr>
            <p:cNvSpPr/>
            <p:nvPr/>
          </p:nvSpPr>
          <p:spPr>
            <a:xfrm>
              <a:off x="2052231" y="6002337"/>
              <a:ext cx="300037" cy="251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C36F794-FDCF-F209-1F51-03CFEBE02447}"/>
                </a:ext>
              </a:extLst>
            </p:cNvPr>
            <p:cNvSpPr/>
            <p:nvPr/>
          </p:nvSpPr>
          <p:spPr>
            <a:xfrm>
              <a:off x="5276344" y="6027737"/>
              <a:ext cx="300037" cy="251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A939757B-8A4B-C37F-32A8-3919F0BE6BDE}"/>
                </a:ext>
              </a:extLst>
            </p:cNvPr>
            <p:cNvPicPr>
              <a:picLocks noChangeAspect="1"/>
            </p:cNvPicPr>
            <p:nvPr/>
          </p:nvPicPr>
          <p:blipFill>
            <a:blip r:embed="rId5"/>
            <a:stretch>
              <a:fillRect/>
            </a:stretch>
          </p:blipFill>
          <p:spPr>
            <a:xfrm>
              <a:off x="5576381" y="5832691"/>
              <a:ext cx="3209636" cy="641927"/>
            </a:xfrm>
            <a:prstGeom prst="rect">
              <a:avLst/>
            </a:prstGeom>
          </p:spPr>
        </p:pic>
        <p:sp>
          <p:nvSpPr>
            <p:cNvPr id="18" name="Arrow: Right 17">
              <a:extLst>
                <a:ext uri="{FF2B5EF4-FFF2-40B4-BE49-F238E27FC236}">
                  <a16:creationId xmlns:a16="http://schemas.microsoft.com/office/drawing/2014/main" id="{838AD698-D3BF-F1BB-C9F9-48AE622AEE05}"/>
                </a:ext>
              </a:extLst>
            </p:cNvPr>
            <p:cNvSpPr/>
            <p:nvPr/>
          </p:nvSpPr>
          <p:spPr>
            <a:xfrm rot="14291663">
              <a:off x="5423093" y="5283443"/>
              <a:ext cx="56150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1" name="Picture 20">
            <a:extLst>
              <a:ext uri="{FF2B5EF4-FFF2-40B4-BE49-F238E27FC236}">
                <a16:creationId xmlns:a16="http://schemas.microsoft.com/office/drawing/2014/main" id="{756A5667-692E-C203-9CC3-6BA13541B620}"/>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5968885" y="791300"/>
            <a:ext cx="2795500" cy="1953844"/>
          </a:xfrm>
          <a:prstGeom prst="rect">
            <a:avLst/>
          </a:prstGeom>
        </p:spPr>
      </p:pic>
      <p:pic>
        <p:nvPicPr>
          <p:cNvPr id="23" name="Picture 22">
            <a:extLst>
              <a:ext uri="{FF2B5EF4-FFF2-40B4-BE49-F238E27FC236}">
                <a16:creationId xmlns:a16="http://schemas.microsoft.com/office/drawing/2014/main" id="{83A33206-3AAB-56A7-DADE-EE648CD1ACE0}"/>
              </a:ext>
            </a:extLst>
          </p:cNvPr>
          <p:cNvPicPr>
            <a:picLocks noChangeAspect="1"/>
          </p:cNvPicPr>
          <p:nvPr/>
        </p:nvPicPr>
        <p:blipFill>
          <a:blip r:embed="rId8"/>
          <a:stretch>
            <a:fillRect/>
          </a:stretch>
        </p:blipFill>
        <p:spPr>
          <a:xfrm>
            <a:off x="9089853" y="791300"/>
            <a:ext cx="2683658" cy="3231572"/>
          </a:xfrm>
          <a:prstGeom prst="rect">
            <a:avLst/>
          </a:prstGeom>
        </p:spPr>
      </p:pic>
    </p:spTree>
    <p:extLst>
      <p:ext uri="{BB962C8B-B14F-4D97-AF65-F5344CB8AC3E}">
        <p14:creationId xmlns:p14="http://schemas.microsoft.com/office/powerpoint/2010/main" val="335416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45AC-79CA-A815-B3C0-45E537218B51}"/>
              </a:ext>
            </a:extLst>
          </p:cNvPr>
          <p:cNvSpPr>
            <a:spLocks noGrp="1"/>
          </p:cNvSpPr>
          <p:nvPr>
            <p:ph type="title"/>
          </p:nvPr>
        </p:nvSpPr>
        <p:spPr>
          <a:xfrm>
            <a:off x="265545" y="51520"/>
            <a:ext cx="11416382" cy="392257"/>
          </a:xfrm>
        </p:spPr>
        <p:txBody>
          <a:bodyPr/>
          <a:lstStyle/>
          <a:p>
            <a:r>
              <a:rPr lang="en-US" dirty="0"/>
              <a:t>Dimensionality Reduction – Focus on extraction rather than selection</a:t>
            </a:r>
            <a:endParaRPr lang="en-IN" dirty="0"/>
          </a:p>
        </p:txBody>
      </p:sp>
      <p:graphicFrame>
        <p:nvGraphicFramePr>
          <p:cNvPr id="5" name="Content Placeholder 4">
            <a:extLst>
              <a:ext uri="{FF2B5EF4-FFF2-40B4-BE49-F238E27FC236}">
                <a16:creationId xmlns:a16="http://schemas.microsoft.com/office/drawing/2014/main" id="{8E544C9F-C4B9-1176-30D1-1F751B320DFA}"/>
              </a:ext>
            </a:extLst>
          </p:cNvPr>
          <p:cNvGraphicFramePr>
            <a:graphicFrameLocks noGrp="1"/>
          </p:cNvGraphicFramePr>
          <p:nvPr>
            <p:ph idx="1"/>
            <p:extLst>
              <p:ext uri="{D42A27DB-BD31-4B8C-83A1-F6EECF244321}">
                <p14:modId xmlns:p14="http://schemas.microsoft.com/office/powerpoint/2010/main" val="2119460128"/>
              </p:ext>
            </p:extLst>
          </p:nvPr>
        </p:nvGraphicFramePr>
        <p:xfrm>
          <a:off x="1166326" y="443777"/>
          <a:ext cx="9109043" cy="3479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tar: 5 Points 6">
            <a:extLst>
              <a:ext uri="{FF2B5EF4-FFF2-40B4-BE49-F238E27FC236}">
                <a16:creationId xmlns:a16="http://schemas.microsoft.com/office/drawing/2014/main" id="{DF91DE29-DDD4-B62E-3313-A7305C44F8F8}"/>
              </a:ext>
            </a:extLst>
          </p:cNvPr>
          <p:cNvSpPr/>
          <p:nvPr/>
        </p:nvSpPr>
        <p:spPr>
          <a:xfrm>
            <a:off x="9916197" y="1889390"/>
            <a:ext cx="242596" cy="19594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id="{E801428B-6118-DA47-82EB-9FAFDCF23F1B}"/>
              </a:ext>
            </a:extLst>
          </p:cNvPr>
          <p:cNvSpPr/>
          <p:nvPr/>
        </p:nvSpPr>
        <p:spPr>
          <a:xfrm>
            <a:off x="265545" y="4314970"/>
            <a:ext cx="242596" cy="19594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19BF9B0-9BEE-CA81-647C-E2BB2EDEF308}"/>
              </a:ext>
            </a:extLst>
          </p:cNvPr>
          <p:cNvSpPr txBox="1"/>
          <p:nvPr/>
        </p:nvSpPr>
        <p:spPr>
          <a:xfrm>
            <a:off x="626329" y="4207987"/>
            <a:ext cx="300445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Primarily used for unsupervised learning</a:t>
            </a:r>
          </a:p>
          <a:p>
            <a:pPr marL="285750" indent="-285750">
              <a:buFont typeface="Arial" panose="020B0604020202020204" pitchFamily="34" charset="0"/>
              <a:buChar char="•"/>
            </a:pPr>
            <a:r>
              <a:rPr lang="en-US" dirty="0"/>
              <a:t>Generic settings – visualization etc.</a:t>
            </a:r>
          </a:p>
          <a:p>
            <a:pPr marL="285750" indent="-285750">
              <a:buFont typeface="Arial" panose="020B0604020202020204" pitchFamily="34" charset="0"/>
              <a:buChar char="•"/>
            </a:pPr>
            <a:r>
              <a:rPr lang="en-US" dirty="0"/>
              <a:t>Method largely independent on the dependent variable</a:t>
            </a:r>
            <a:endParaRPr lang="en-IN" dirty="0"/>
          </a:p>
        </p:txBody>
      </p:sp>
      <p:sp>
        <p:nvSpPr>
          <p:cNvPr id="11" name="TextBox 10">
            <a:extLst>
              <a:ext uri="{FF2B5EF4-FFF2-40B4-BE49-F238E27FC236}">
                <a16:creationId xmlns:a16="http://schemas.microsoft.com/office/drawing/2014/main" id="{43F6D5B7-C50D-CECA-1EBC-09A7C4B31742}"/>
              </a:ext>
            </a:extLst>
          </p:cNvPr>
          <p:cNvSpPr txBox="1"/>
          <p:nvPr/>
        </p:nvSpPr>
        <p:spPr>
          <a:xfrm>
            <a:off x="3630786" y="4021056"/>
            <a:ext cx="7861785" cy="2308324"/>
          </a:xfrm>
          <a:prstGeom prst="rect">
            <a:avLst/>
          </a:prstGeom>
          <a:solidFill>
            <a:schemeClr val="accent4">
              <a:lumMod val="20000"/>
              <a:lumOff val="80000"/>
            </a:schemeClr>
          </a:solidFill>
        </p:spPr>
        <p:txBody>
          <a:bodyPr wrap="square">
            <a:spAutoFit/>
          </a:bodyPr>
          <a:lstStyle/>
          <a:p>
            <a:pPr algn="l"/>
            <a:r>
              <a:rPr lang="en-US" b="0" i="0" dirty="0">
                <a:solidFill>
                  <a:srgbClr val="292929"/>
                </a:solidFill>
                <a:effectLst/>
                <a:latin typeface="source-serif-pro"/>
              </a:rPr>
              <a:t>When to use Feature Extraction – answer to all the questions is yes:</a:t>
            </a:r>
          </a:p>
          <a:p>
            <a:pPr algn="l"/>
            <a:endParaRPr lang="en-US" b="0" i="0" dirty="0">
              <a:solidFill>
                <a:srgbClr val="292929"/>
              </a:solidFill>
              <a:effectLst/>
              <a:latin typeface="source-serif-pro"/>
            </a:endParaRPr>
          </a:p>
          <a:p>
            <a:pPr algn="l">
              <a:buFont typeface="+mj-lt"/>
              <a:buAutoNum type="arabicPeriod"/>
            </a:pPr>
            <a:r>
              <a:rPr lang="en-US" b="0" i="0" dirty="0">
                <a:solidFill>
                  <a:srgbClr val="292929"/>
                </a:solidFill>
                <a:effectLst/>
                <a:latin typeface="source-serif-pro"/>
              </a:rPr>
              <a:t>Do you want to reduce the number of variables, but aren’t able to identify variables to completely remove from consideration?</a:t>
            </a:r>
          </a:p>
          <a:p>
            <a:pPr algn="l">
              <a:buFont typeface="+mj-lt"/>
              <a:buAutoNum type="arabicPeriod"/>
            </a:pPr>
            <a:endParaRPr lang="en-US" b="0" i="0" dirty="0">
              <a:solidFill>
                <a:srgbClr val="292929"/>
              </a:solidFill>
              <a:effectLst/>
              <a:latin typeface="source-serif-pro"/>
            </a:endParaRPr>
          </a:p>
          <a:p>
            <a:pPr algn="l">
              <a:buFont typeface="+mj-lt"/>
              <a:buAutoNum type="arabicPeriod"/>
            </a:pPr>
            <a:r>
              <a:rPr lang="en-US" b="0" i="0" dirty="0">
                <a:solidFill>
                  <a:srgbClr val="292929"/>
                </a:solidFill>
                <a:effectLst/>
                <a:latin typeface="source-serif-pro"/>
              </a:rPr>
              <a:t>Do you want to ensure your variables are independent of one another?</a:t>
            </a:r>
          </a:p>
          <a:p>
            <a:pPr algn="l">
              <a:buFont typeface="+mj-lt"/>
              <a:buAutoNum type="arabicPeriod"/>
            </a:pPr>
            <a:endParaRPr lang="en-US" b="0" i="0" dirty="0">
              <a:solidFill>
                <a:srgbClr val="292929"/>
              </a:solidFill>
              <a:effectLst/>
              <a:latin typeface="source-serif-pro"/>
            </a:endParaRPr>
          </a:p>
          <a:p>
            <a:pPr algn="l">
              <a:buFont typeface="+mj-lt"/>
              <a:buAutoNum type="arabicPeriod"/>
            </a:pPr>
            <a:r>
              <a:rPr lang="en-US" b="0" i="0" dirty="0">
                <a:solidFill>
                  <a:srgbClr val="292929"/>
                </a:solidFill>
                <a:effectLst/>
                <a:latin typeface="source-serif-pro"/>
              </a:rPr>
              <a:t>Are you comfortable making your independent variables less interpretable?</a:t>
            </a:r>
          </a:p>
        </p:txBody>
      </p:sp>
      <p:sp>
        <p:nvSpPr>
          <p:cNvPr id="12" name="Star: 5 Points 11">
            <a:extLst>
              <a:ext uri="{FF2B5EF4-FFF2-40B4-BE49-F238E27FC236}">
                <a16:creationId xmlns:a16="http://schemas.microsoft.com/office/drawing/2014/main" id="{F8EAE83C-73C2-56A5-1A74-723F8CE8051A}"/>
              </a:ext>
            </a:extLst>
          </p:cNvPr>
          <p:cNvSpPr/>
          <p:nvPr/>
        </p:nvSpPr>
        <p:spPr>
          <a:xfrm>
            <a:off x="7973579" y="2655249"/>
            <a:ext cx="242596" cy="19594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3257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5EF0-8742-1FBC-5C6C-336A93ADDDE8}"/>
              </a:ext>
            </a:extLst>
          </p:cNvPr>
          <p:cNvSpPr>
            <a:spLocks noGrp="1"/>
          </p:cNvSpPr>
          <p:nvPr>
            <p:ph type="title"/>
          </p:nvPr>
        </p:nvSpPr>
        <p:spPr/>
        <p:txBody>
          <a:bodyPr/>
          <a:lstStyle/>
          <a:p>
            <a:r>
              <a:rPr lang="en-US" dirty="0"/>
              <a:t>UMAP v t-SNE</a:t>
            </a:r>
            <a:endParaRPr lang="en-IN" dirty="0"/>
          </a:p>
        </p:txBody>
      </p:sp>
      <p:pic>
        <p:nvPicPr>
          <p:cNvPr id="5" name="Picture 4">
            <a:extLst>
              <a:ext uri="{FF2B5EF4-FFF2-40B4-BE49-F238E27FC236}">
                <a16:creationId xmlns:a16="http://schemas.microsoft.com/office/drawing/2014/main" id="{AF523A23-8041-3633-B0EE-F17F84444B64}"/>
              </a:ext>
            </a:extLst>
          </p:cNvPr>
          <p:cNvPicPr>
            <a:picLocks noChangeAspect="1"/>
          </p:cNvPicPr>
          <p:nvPr/>
        </p:nvPicPr>
        <p:blipFill>
          <a:blip r:embed="rId2"/>
          <a:stretch>
            <a:fillRect/>
          </a:stretch>
        </p:blipFill>
        <p:spPr>
          <a:xfrm>
            <a:off x="0" y="899822"/>
            <a:ext cx="3633203" cy="881353"/>
          </a:xfrm>
          <a:prstGeom prst="rect">
            <a:avLst/>
          </a:prstGeom>
        </p:spPr>
      </p:pic>
      <p:pic>
        <p:nvPicPr>
          <p:cNvPr id="7" name="Picture 6">
            <a:extLst>
              <a:ext uri="{FF2B5EF4-FFF2-40B4-BE49-F238E27FC236}">
                <a16:creationId xmlns:a16="http://schemas.microsoft.com/office/drawing/2014/main" id="{F5D2FEB7-E1BE-040E-D171-91EC9E70B26F}"/>
              </a:ext>
            </a:extLst>
          </p:cNvPr>
          <p:cNvPicPr>
            <a:picLocks noChangeAspect="1"/>
          </p:cNvPicPr>
          <p:nvPr/>
        </p:nvPicPr>
        <p:blipFill>
          <a:blip r:embed="rId3"/>
          <a:stretch>
            <a:fillRect/>
          </a:stretch>
        </p:blipFill>
        <p:spPr>
          <a:xfrm>
            <a:off x="3901787" y="953796"/>
            <a:ext cx="3622435" cy="773403"/>
          </a:xfrm>
          <a:prstGeom prst="rect">
            <a:avLst/>
          </a:prstGeom>
        </p:spPr>
      </p:pic>
      <p:pic>
        <p:nvPicPr>
          <p:cNvPr id="9" name="Picture 8">
            <a:extLst>
              <a:ext uri="{FF2B5EF4-FFF2-40B4-BE49-F238E27FC236}">
                <a16:creationId xmlns:a16="http://schemas.microsoft.com/office/drawing/2014/main" id="{65F681CE-D3C0-6F9F-CF0E-5C2652FA1B35}"/>
              </a:ext>
            </a:extLst>
          </p:cNvPr>
          <p:cNvPicPr>
            <a:picLocks noChangeAspect="1"/>
          </p:cNvPicPr>
          <p:nvPr/>
        </p:nvPicPr>
        <p:blipFill>
          <a:blip r:embed="rId4"/>
          <a:stretch>
            <a:fillRect/>
          </a:stretch>
        </p:blipFill>
        <p:spPr>
          <a:xfrm>
            <a:off x="7524222" y="899820"/>
            <a:ext cx="4349285" cy="881353"/>
          </a:xfrm>
          <a:prstGeom prst="rect">
            <a:avLst/>
          </a:prstGeom>
        </p:spPr>
      </p:pic>
      <p:pic>
        <p:nvPicPr>
          <p:cNvPr id="11" name="Picture 10">
            <a:extLst>
              <a:ext uri="{FF2B5EF4-FFF2-40B4-BE49-F238E27FC236}">
                <a16:creationId xmlns:a16="http://schemas.microsoft.com/office/drawing/2014/main" id="{8779D683-A295-C4F9-437B-4D1500154E7A}"/>
              </a:ext>
            </a:extLst>
          </p:cNvPr>
          <p:cNvPicPr>
            <a:picLocks noChangeAspect="1"/>
          </p:cNvPicPr>
          <p:nvPr/>
        </p:nvPicPr>
        <p:blipFill>
          <a:blip r:embed="rId5"/>
          <a:stretch>
            <a:fillRect/>
          </a:stretch>
        </p:blipFill>
        <p:spPr>
          <a:xfrm>
            <a:off x="111269" y="2707516"/>
            <a:ext cx="3084514" cy="795378"/>
          </a:xfrm>
          <a:prstGeom prst="rect">
            <a:avLst/>
          </a:prstGeom>
        </p:spPr>
      </p:pic>
      <p:pic>
        <p:nvPicPr>
          <p:cNvPr id="13" name="Picture 12">
            <a:extLst>
              <a:ext uri="{FF2B5EF4-FFF2-40B4-BE49-F238E27FC236}">
                <a16:creationId xmlns:a16="http://schemas.microsoft.com/office/drawing/2014/main" id="{F0162C79-B4C5-1C82-4051-56082EDCDF4A}"/>
              </a:ext>
            </a:extLst>
          </p:cNvPr>
          <p:cNvPicPr>
            <a:picLocks noChangeAspect="1"/>
          </p:cNvPicPr>
          <p:nvPr/>
        </p:nvPicPr>
        <p:blipFill>
          <a:blip r:embed="rId6"/>
          <a:stretch>
            <a:fillRect/>
          </a:stretch>
        </p:blipFill>
        <p:spPr>
          <a:xfrm>
            <a:off x="3987126" y="2707516"/>
            <a:ext cx="3537096" cy="1135038"/>
          </a:xfrm>
          <a:prstGeom prst="rect">
            <a:avLst/>
          </a:prstGeom>
        </p:spPr>
      </p:pic>
    </p:spTree>
    <p:extLst>
      <p:ext uri="{BB962C8B-B14F-4D97-AF65-F5344CB8AC3E}">
        <p14:creationId xmlns:p14="http://schemas.microsoft.com/office/powerpoint/2010/main" val="1755969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8496-8A31-1848-9604-7124223C92A9}"/>
              </a:ext>
            </a:extLst>
          </p:cNvPr>
          <p:cNvSpPr>
            <a:spLocks noGrp="1"/>
          </p:cNvSpPr>
          <p:nvPr>
            <p:ph type="title"/>
          </p:nvPr>
        </p:nvSpPr>
        <p:spPr/>
        <p:txBody>
          <a:bodyPr/>
          <a:lstStyle/>
          <a:p>
            <a:r>
              <a:rPr lang="en-US" dirty="0"/>
              <a:t>Thank you</a:t>
            </a:r>
            <a:endParaRPr lang="en-IN" dirty="0"/>
          </a:p>
        </p:txBody>
      </p:sp>
      <p:sp>
        <p:nvSpPr>
          <p:cNvPr id="3" name="Text Placeholder 2">
            <a:extLst>
              <a:ext uri="{FF2B5EF4-FFF2-40B4-BE49-F238E27FC236}">
                <a16:creationId xmlns:a16="http://schemas.microsoft.com/office/drawing/2014/main" id="{C478AC7E-2168-5A88-F019-B00DD44CA93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30298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8B68-8C85-82ED-0217-E93F9D3F2146}"/>
              </a:ext>
            </a:extLst>
          </p:cNvPr>
          <p:cNvSpPr>
            <a:spLocks noGrp="1"/>
          </p:cNvSpPr>
          <p:nvPr>
            <p:ph type="title"/>
          </p:nvPr>
        </p:nvSpPr>
        <p:spPr/>
        <p:txBody>
          <a:bodyPr/>
          <a:lstStyle/>
          <a:p>
            <a:r>
              <a:rPr lang="en-US" dirty="0"/>
              <a:t>Recap: Variance, Covariance, Correlation</a:t>
            </a:r>
            <a:endParaRPr lang="en-IN" dirty="0"/>
          </a:p>
        </p:txBody>
      </p:sp>
      <p:sp>
        <p:nvSpPr>
          <p:cNvPr id="3" name="Content Placeholder 2">
            <a:extLst>
              <a:ext uri="{FF2B5EF4-FFF2-40B4-BE49-F238E27FC236}">
                <a16:creationId xmlns:a16="http://schemas.microsoft.com/office/drawing/2014/main" id="{F8EC55A7-285A-AD1C-DCEA-FF4F89497B9B}"/>
              </a:ext>
            </a:extLst>
          </p:cNvPr>
          <p:cNvSpPr>
            <a:spLocks noGrp="1"/>
          </p:cNvSpPr>
          <p:nvPr>
            <p:ph idx="1"/>
          </p:nvPr>
        </p:nvSpPr>
        <p:spPr/>
        <p:txBody>
          <a:bodyPr>
            <a:normAutofit/>
          </a:bodyPr>
          <a:lstStyle/>
          <a:p>
            <a:r>
              <a:rPr lang="en-US" sz="2400" dirty="0"/>
              <a:t>Variance and Covariance:</a:t>
            </a:r>
          </a:p>
          <a:p>
            <a:pPr lvl="1"/>
            <a:r>
              <a:rPr lang="en-US" sz="2000" dirty="0"/>
              <a:t>Measure of the “spread” of a set of points around their center of mass(mean)</a:t>
            </a:r>
          </a:p>
          <a:p>
            <a:r>
              <a:rPr lang="en-US" sz="2400" dirty="0"/>
              <a:t>Variance:</a:t>
            </a:r>
          </a:p>
          <a:p>
            <a:pPr lvl="1"/>
            <a:r>
              <a:rPr lang="en-US" sz="2000" dirty="0"/>
              <a:t>Measure of the deviation from the mean for points in one dimension</a:t>
            </a:r>
            <a:endParaRPr lang="en-US" sz="2400" dirty="0"/>
          </a:p>
          <a:p>
            <a:r>
              <a:rPr lang="en-US" sz="2400" dirty="0"/>
              <a:t>Covariance:</a:t>
            </a:r>
          </a:p>
          <a:p>
            <a:pPr lvl="1"/>
            <a:r>
              <a:rPr lang="en-US" sz="2000" dirty="0"/>
              <a:t>Measure of how much each of the dimensions vary from the mean with </a:t>
            </a:r>
            <a:r>
              <a:rPr lang="en-US" sz="2000" b="1" dirty="0">
                <a:solidFill>
                  <a:schemeClr val="accent6">
                    <a:lumMod val="75000"/>
                  </a:schemeClr>
                </a:solidFill>
              </a:rPr>
              <a:t>respect to each other</a:t>
            </a:r>
          </a:p>
          <a:p>
            <a:endParaRPr lang="en-US" sz="2400" dirty="0"/>
          </a:p>
          <a:p>
            <a:endParaRPr lang="en-US" sz="2400" dirty="0"/>
          </a:p>
          <a:p>
            <a:r>
              <a:rPr lang="en-US" sz="2400" dirty="0"/>
              <a:t>Correlation:</a:t>
            </a:r>
          </a:p>
          <a:p>
            <a:pPr lvl="1"/>
            <a:r>
              <a:rPr lang="en-US" sz="2000" dirty="0"/>
              <a:t>Measures of how much each of the dimensions vary from the mean with </a:t>
            </a:r>
            <a:r>
              <a:rPr lang="en-US" sz="2000" b="1" dirty="0">
                <a:solidFill>
                  <a:schemeClr val="accent6">
                    <a:lumMod val="75000"/>
                  </a:schemeClr>
                </a:solidFill>
              </a:rPr>
              <a:t>respect to each other, also includes a band [-1,1]</a:t>
            </a:r>
          </a:p>
          <a:p>
            <a:endParaRPr lang="en-IN" sz="2400" dirty="0"/>
          </a:p>
        </p:txBody>
      </p:sp>
      <p:sp>
        <p:nvSpPr>
          <p:cNvPr id="4" name="Right Arrow 3">
            <a:extLst>
              <a:ext uri="{FF2B5EF4-FFF2-40B4-BE49-F238E27FC236}">
                <a16:creationId xmlns:a16="http://schemas.microsoft.com/office/drawing/2014/main" id="{38F595B4-1149-9D66-3B96-E6554881F391}"/>
              </a:ext>
            </a:extLst>
          </p:cNvPr>
          <p:cNvSpPr/>
          <p:nvPr/>
        </p:nvSpPr>
        <p:spPr>
          <a:xfrm>
            <a:off x="380433" y="5640912"/>
            <a:ext cx="971550" cy="605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3BA220A7-D046-B1C0-0214-F39FBE3D35CD}"/>
              </a:ext>
            </a:extLst>
          </p:cNvPr>
          <p:cNvSpPr txBox="1"/>
          <p:nvPr/>
        </p:nvSpPr>
        <p:spPr>
          <a:xfrm>
            <a:off x="1462388" y="5320560"/>
            <a:ext cx="8761629" cy="1246495"/>
          </a:xfrm>
          <a:prstGeom prst="rect">
            <a:avLst/>
          </a:prstGeom>
          <a:noFill/>
          <a:ln w="28575">
            <a:solidFill>
              <a:schemeClr val="accent6"/>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charset="0"/>
              <a:buChar char="•"/>
            </a:pPr>
            <a:r>
              <a:rPr lang="en-US" sz="2500" b="1" dirty="0"/>
              <a:t>Covariance is measured between two dimensions </a:t>
            </a:r>
          </a:p>
          <a:p>
            <a:pPr marL="285750" indent="-285750">
              <a:buFont typeface="Arial" charset="0"/>
              <a:buChar char="•"/>
            </a:pPr>
            <a:r>
              <a:rPr lang="en-US" sz="2500" b="1" dirty="0"/>
              <a:t>Covariance sees if there is a relation between two dimensions </a:t>
            </a:r>
          </a:p>
          <a:p>
            <a:pPr marL="285750" indent="-285750">
              <a:buFont typeface="Arial" charset="0"/>
              <a:buChar char="•"/>
            </a:pPr>
            <a:r>
              <a:rPr lang="en-US" sz="2500" b="1" dirty="0"/>
              <a:t>Covariance between one dimension is the variance</a:t>
            </a:r>
          </a:p>
        </p:txBody>
      </p:sp>
      <p:pic>
        <p:nvPicPr>
          <p:cNvPr id="7" name="Picture 6">
            <a:extLst>
              <a:ext uri="{FF2B5EF4-FFF2-40B4-BE49-F238E27FC236}">
                <a16:creationId xmlns:a16="http://schemas.microsoft.com/office/drawing/2014/main" id="{07614702-AAA6-3A47-D32F-2C1FE973FD12}"/>
              </a:ext>
            </a:extLst>
          </p:cNvPr>
          <p:cNvPicPr>
            <a:picLocks noChangeAspect="1"/>
          </p:cNvPicPr>
          <p:nvPr/>
        </p:nvPicPr>
        <p:blipFill>
          <a:blip r:embed="rId2"/>
          <a:stretch>
            <a:fillRect/>
          </a:stretch>
        </p:blipFill>
        <p:spPr>
          <a:xfrm>
            <a:off x="8173811" y="1652197"/>
            <a:ext cx="3943350" cy="847725"/>
          </a:xfrm>
          <a:prstGeom prst="rect">
            <a:avLst/>
          </a:prstGeom>
        </p:spPr>
      </p:pic>
      <p:pic>
        <p:nvPicPr>
          <p:cNvPr id="9" name="Picture 8">
            <a:extLst>
              <a:ext uri="{FF2B5EF4-FFF2-40B4-BE49-F238E27FC236}">
                <a16:creationId xmlns:a16="http://schemas.microsoft.com/office/drawing/2014/main" id="{C2BCA0FF-D3E5-C778-CC5F-9DA9BEC99C61}"/>
              </a:ext>
            </a:extLst>
          </p:cNvPr>
          <p:cNvPicPr>
            <a:picLocks noChangeAspect="1"/>
          </p:cNvPicPr>
          <p:nvPr/>
        </p:nvPicPr>
        <p:blipFill>
          <a:blip r:embed="rId3"/>
          <a:stretch>
            <a:fillRect/>
          </a:stretch>
        </p:blipFill>
        <p:spPr>
          <a:xfrm>
            <a:off x="931700" y="3167291"/>
            <a:ext cx="4095750" cy="742950"/>
          </a:xfrm>
          <a:prstGeom prst="rect">
            <a:avLst/>
          </a:prstGeom>
        </p:spPr>
      </p:pic>
    </p:spTree>
    <p:extLst>
      <p:ext uri="{BB962C8B-B14F-4D97-AF65-F5344CB8AC3E}">
        <p14:creationId xmlns:p14="http://schemas.microsoft.com/office/powerpoint/2010/main" val="2507120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DB9A7EEA-5617-31B2-7F54-246FFEEBF3B1}"/>
              </a:ext>
            </a:extLst>
          </p:cNvPr>
          <p:cNvGrpSpPr/>
          <p:nvPr/>
        </p:nvGrpSpPr>
        <p:grpSpPr>
          <a:xfrm>
            <a:off x="4108652" y="568195"/>
            <a:ext cx="8199811" cy="6036721"/>
            <a:chOff x="4108652" y="568195"/>
            <a:chExt cx="8199811" cy="6036721"/>
          </a:xfrm>
        </p:grpSpPr>
        <p:pic>
          <p:nvPicPr>
            <p:cNvPr id="1032" name="Picture 8">
              <a:extLst>
                <a:ext uri="{FF2B5EF4-FFF2-40B4-BE49-F238E27FC236}">
                  <a16:creationId xmlns:a16="http://schemas.microsoft.com/office/drawing/2014/main" id="{1F543065-7619-9D1A-3FCF-B41C3B009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652" y="2817734"/>
              <a:ext cx="7504522" cy="361155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33E33952-6B32-5C1D-EB0F-5B487F593E3E}"/>
                </a:ext>
              </a:extLst>
            </p:cNvPr>
            <p:cNvGrpSpPr/>
            <p:nvPr/>
          </p:nvGrpSpPr>
          <p:grpSpPr>
            <a:xfrm>
              <a:off x="6096000" y="568195"/>
              <a:ext cx="5624943" cy="2426080"/>
              <a:chOff x="5966693" y="207222"/>
              <a:chExt cx="5624943" cy="2426080"/>
            </a:xfrm>
          </p:grpSpPr>
          <p:pic>
            <p:nvPicPr>
              <p:cNvPr id="1030" name="Picture 6">
                <a:extLst>
                  <a:ext uri="{FF2B5EF4-FFF2-40B4-BE49-F238E27FC236}">
                    <a16:creationId xmlns:a16="http://schemas.microsoft.com/office/drawing/2014/main" id="{B51CFD19-B201-A916-CA41-A83FB1715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927" y="642505"/>
                <a:ext cx="1833707" cy="67360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483E68F6-D8AC-498F-F3D6-C31899959C86}"/>
                  </a:ext>
                </a:extLst>
              </p:cNvPr>
              <p:cNvCxnSpPr>
                <a:cxnSpLocks/>
              </p:cNvCxnSpPr>
              <p:nvPr/>
            </p:nvCxnSpPr>
            <p:spPr>
              <a:xfrm flipH="1" flipV="1">
                <a:off x="8662409" y="1171679"/>
                <a:ext cx="346652" cy="436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37982F-E7F5-1C14-C72D-F5BBCCF5704C}"/>
                  </a:ext>
                </a:extLst>
              </p:cNvPr>
              <p:cNvCxnSpPr>
                <a:cxnSpLocks/>
              </p:cNvCxnSpPr>
              <p:nvPr/>
            </p:nvCxnSpPr>
            <p:spPr>
              <a:xfrm flipV="1">
                <a:off x="9009061" y="1171679"/>
                <a:ext cx="485921" cy="436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8BD8694-DF49-5618-4959-D8F582958445}"/>
                  </a:ext>
                </a:extLst>
              </p:cNvPr>
              <p:cNvCxnSpPr>
                <a:cxnSpLocks/>
              </p:cNvCxnSpPr>
              <p:nvPr/>
            </p:nvCxnSpPr>
            <p:spPr>
              <a:xfrm flipH="1">
                <a:off x="9291782" y="383528"/>
                <a:ext cx="480291" cy="38605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E7AD328-AD43-1753-94FE-A9DC6ED100F7}"/>
                  </a:ext>
                </a:extLst>
              </p:cNvPr>
              <p:cNvSpPr txBox="1"/>
              <p:nvPr/>
            </p:nvSpPr>
            <p:spPr>
              <a:xfrm>
                <a:off x="8210115" y="1522120"/>
                <a:ext cx="2799630" cy="954107"/>
              </a:xfrm>
              <a:prstGeom prst="rect">
                <a:avLst/>
              </a:prstGeom>
              <a:noFill/>
            </p:spPr>
            <p:txBody>
              <a:bodyPr wrap="square" rtlCol="0">
                <a:spAutoFit/>
              </a:bodyPr>
              <a:lstStyle/>
              <a:p>
                <a:pPr algn="ctr"/>
                <a:r>
                  <a:rPr lang="en-US" sz="1400" b="1" u="sng" dirty="0">
                    <a:solidFill>
                      <a:schemeClr val="accent5"/>
                    </a:solidFill>
                  </a:rPr>
                  <a:t>Eigen Vector:</a:t>
                </a:r>
              </a:p>
              <a:p>
                <a:pPr algn="ctr"/>
                <a:r>
                  <a:rPr lang="en-US" sz="1400" dirty="0">
                    <a:solidFill>
                      <a:schemeClr val="accent5"/>
                    </a:solidFill>
                  </a:rPr>
                  <a:t>Does not change direction after transformation, and therefore it is just scaled in transformation</a:t>
                </a:r>
                <a:endParaRPr lang="en-IN" sz="1400" dirty="0">
                  <a:solidFill>
                    <a:schemeClr val="accent5"/>
                  </a:solidFill>
                </a:endParaRPr>
              </a:p>
            </p:txBody>
          </p:sp>
          <p:sp>
            <p:nvSpPr>
              <p:cNvPr id="31" name="TextBox 30">
                <a:extLst>
                  <a:ext uri="{FF2B5EF4-FFF2-40B4-BE49-F238E27FC236}">
                    <a16:creationId xmlns:a16="http://schemas.microsoft.com/office/drawing/2014/main" id="{4848FFE9-01D0-F519-2C46-3186593CF993}"/>
                  </a:ext>
                </a:extLst>
              </p:cNvPr>
              <p:cNvSpPr txBox="1"/>
              <p:nvPr/>
            </p:nvSpPr>
            <p:spPr>
              <a:xfrm>
                <a:off x="9649183" y="207222"/>
                <a:ext cx="1942453" cy="738664"/>
              </a:xfrm>
              <a:prstGeom prst="rect">
                <a:avLst/>
              </a:prstGeom>
              <a:noFill/>
            </p:spPr>
            <p:txBody>
              <a:bodyPr wrap="square" rtlCol="0">
                <a:spAutoFit/>
              </a:bodyPr>
              <a:lstStyle/>
              <a:p>
                <a:pPr algn="ctr"/>
                <a:r>
                  <a:rPr lang="en-US" sz="1400" b="1" u="sng" dirty="0">
                    <a:solidFill>
                      <a:schemeClr val="accent6"/>
                    </a:solidFill>
                  </a:rPr>
                  <a:t>Eigen Value, Scalar:</a:t>
                </a:r>
              </a:p>
              <a:p>
                <a:pPr algn="ctr"/>
                <a:r>
                  <a:rPr lang="en-US" sz="1400" dirty="0">
                    <a:solidFill>
                      <a:schemeClr val="accent6"/>
                    </a:solidFill>
                  </a:rPr>
                  <a:t>The value by which the eigen vector is scaled</a:t>
                </a:r>
                <a:endParaRPr lang="en-IN" sz="1400" dirty="0">
                  <a:solidFill>
                    <a:schemeClr val="accent6"/>
                  </a:solidFill>
                </a:endParaRPr>
              </a:p>
            </p:txBody>
          </p:sp>
          <p:grpSp>
            <p:nvGrpSpPr>
              <p:cNvPr id="34" name="Group 33">
                <a:extLst>
                  <a:ext uri="{FF2B5EF4-FFF2-40B4-BE49-F238E27FC236}">
                    <a16:creationId xmlns:a16="http://schemas.microsoft.com/office/drawing/2014/main" id="{76674E5F-1076-BFE8-1397-FAF3374BD413}"/>
                  </a:ext>
                </a:extLst>
              </p:cNvPr>
              <p:cNvGrpSpPr/>
              <p:nvPr/>
            </p:nvGrpSpPr>
            <p:grpSpPr>
              <a:xfrm>
                <a:off x="5966693" y="1173019"/>
                <a:ext cx="2198253" cy="1460283"/>
                <a:chOff x="5966693" y="1173019"/>
                <a:chExt cx="2198253" cy="1460283"/>
              </a:xfrm>
            </p:grpSpPr>
            <p:cxnSp>
              <p:nvCxnSpPr>
                <p:cNvPr id="11" name="Straight Arrow Connector 10">
                  <a:extLst>
                    <a:ext uri="{FF2B5EF4-FFF2-40B4-BE49-F238E27FC236}">
                      <a16:creationId xmlns:a16="http://schemas.microsoft.com/office/drawing/2014/main" id="{EEEDAF08-A512-F8B8-DAC3-7100A19CDA56}"/>
                    </a:ext>
                  </a:extLst>
                </p:cNvPr>
                <p:cNvCxnSpPr>
                  <a:cxnSpLocks/>
                </p:cNvCxnSpPr>
                <p:nvPr/>
              </p:nvCxnSpPr>
              <p:spPr>
                <a:xfrm flipV="1">
                  <a:off x="7860146" y="1173019"/>
                  <a:ext cx="304800" cy="2907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2BAACE9-0E89-88CF-289E-9978E59AA664}"/>
                    </a:ext>
                  </a:extLst>
                </p:cNvPr>
                <p:cNvSpPr txBox="1"/>
                <p:nvPr/>
              </p:nvSpPr>
              <p:spPr>
                <a:xfrm>
                  <a:off x="5966693" y="1463751"/>
                  <a:ext cx="1893454" cy="1169551"/>
                </a:xfrm>
                <a:prstGeom prst="rect">
                  <a:avLst/>
                </a:prstGeom>
                <a:noFill/>
              </p:spPr>
              <p:txBody>
                <a:bodyPr wrap="square" rtlCol="0">
                  <a:spAutoFit/>
                </a:bodyPr>
                <a:lstStyle/>
                <a:p>
                  <a:pPr algn="ctr"/>
                  <a:r>
                    <a:rPr lang="en-US" sz="1400" b="1" u="sng" dirty="0">
                      <a:solidFill>
                        <a:srgbClr val="C00000"/>
                      </a:solidFill>
                    </a:rPr>
                    <a:t>Transformation Matrix</a:t>
                  </a:r>
                </a:p>
                <a:p>
                  <a:pPr algn="ctr"/>
                  <a:r>
                    <a:rPr lang="en-IN" sz="1400" dirty="0">
                      <a:solidFill>
                        <a:srgbClr val="C00000"/>
                      </a:solidFill>
                    </a:rPr>
                    <a:t>One can visualize as where    and    lie after transformation. Basis vector transformation</a:t>
                  </a:r>
                  <a:endParaRPr lang="en-US" sz="1400"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F6299D6-E911-2A65-B2FF-BA44D8433107}"/>
                        </a:ext>
                      </a:extLst>
                    </p:cNvPr>
                    <p:cNvSpPr txBox="1"/>
                    <p:nvPr/>
                  </p:nvSpPr>
                  <p:spPr>
                    <a:xfrm>
                      <a:off x="6618598" y="1891452"/>
                      <a:ext cx="127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i="1" smtClean="0">
                                    <a:solidFill>
                                      <a:srgbClr val="C00000"/>
                                    </a:solidFill>
                                    <a:latin typeface="Cambria Math" panose="02040503050406030204" pitchFamily="18" charset="0"/>
                                  </a:rPr>
                                </m:ctrlPr>
                              </m:accPr>
                              <m:e>
                                <m:r>
                                  <a:rPr lang="en-IN" i="1">
                                    <a:solidFill>
                                      <a:srgbClr val="C00000"/>
                                    </a:solidFill>
                                    <a:latin typeface="Cambria Math" panose="02040503050406030204" pitchFamily="18" charset="0"/>
                                  </a:rPr>
                                  <m:t>𝑖</m:t>
                                </m:r>
                              </m:e>
                            </m:acc>
                          </m:oMath>
                        </m:oMathPara>
                      </a14:m>
                      <a:endParaRPr lang="en-IN" dirty="0">
                        <a:solidFill>
                          <a:srgbClr val="C00000"/>
                        </a:solidFill>
                      </a:endParaRPr>
                    </a:p>
                  </p:txBody>
                </p:sp>
              </mc:Choice>
              <mc:Fallback xmlns="">
                <p:sp>
                  <p:nvSpPr>
                    <p:cNvPr id="32" name="TextBox 31">
                      <a:extLst>
                        <a:ext uri="{FF2B5EF4-FFF2-40B4-BE49-F238E27FC236}">
                          <a16:creationId xmlns:a16="http://schemas.microsoft.com/office/drawing/2014/main" id="{6F6299D6-E911-2A65-B2FF-BA44D8433107}"/>
                        </a:ext>
                      </a:extLst>
                    </p:cNvPr>
                    <p:cNvSpPr txBox="1">
                      <a:spLocks noRot="1" noChangeAspect="1" noMove="1" noResize="1" noEditPoints="1" noAdjustHandles="1" noChangeArrowheads="1" noChangeShapeType="1" noTextEdit="1"/>
                    </p:cNvSpPr>
                    <p:nvPr/>
                  </p:nvSpPr>
                  <p:spPr>
                    <a:xfrm>
                      <a:off x="6618598" y="1891452"/>
                      <a:ext cx="127792" cy="276999"/>
                    </a:xfrm>
                    <a:prstGeom prst="rect">
                      <a:avLst/>
                    </a:prstGeom>
                    <a:blipFill>
                      <a:blip r:embed="rId5"/>
                      <a:stretch>
                        <a:fillRect l="-28571" t="-23913" r="-14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2405DC1-5CF9-4101-D4FE-688278D5C833}"/>
                        </a:ext>
                      </a:extLst>
                    </p:cNvPr>
                    <p:cNvSpPr txBox="1"/>
                    <p:nvPr/>
                  </p:nvSpPr>
                  <p:spPr>
                    <a:xfrm>
                      <a:off x="6985270" y="1891452"/>
                      <a:ext cx="1384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i="1" dirty="0" smtClean="0">
                                    <a:solidFill>
                                      <a:srgbClr val="C00000"/>
                                    </a:solidFill>
                                    <a:latin typeface="Cambria Math" panose="02040503050406030204" pitchFamily="18" charset="0"/>
                                  </a:rPr>
                                </m:ctrlPr>
                              </m:accPr>
                              <m:e>
                                <m:r>
                                  <a:rPr lang="en-IN" i="1" dirty="0">
                                    <a:solidFill>
                                      <a:srgbClr val="C00000"/>
                                    </a:solidFill>
                                    <a:latin typeface="Cambria Math" panose="02040503050406030204" pitchFamily="18" charset="0"/>
                                  </a:rPr>
                                  <m:t>𝑗</m:t>
                                </m:r>
                              </m:e>
                            </m:acc>
                          </m:oMath>
                        </m:oMathPara>
                      </a14:m>
                      <a:endParaRPr lang="en-IN" dirty="0">
                        <a:solidFill>
                          <a:srgbClr val="C00000"/>
                        </a:solidFill>
                      </a:endParaRPr>
                    </a:p>
                  </p:txBody>
                </p:sp>
              </mc:Choice>
              <mc:Fallback xmlns="">
                <p:sp>
                  <p:nvSpPr>
                    <p:cNvPr id="33" name="TextBox 32">
                      <a:extLst>
                        <a:ext uri="{FF2B5EF4-FFF2-40B4-BE49-F238E27FC236}">
                          <a16:creationId xmlns:a16="http://schemas.microsoft.com/office/drawing/2014/main" id="{42405DC1-5CF9-4101-D4FE-688278D5C833}"/>
                        </a:ext>
                      </a:extLst>
                    </p:cNvPr>
                    <p:cNvSpPr txBox="1">
                      <a:spLocks noRot="1" noChangeAspect="1" noMove="1" noResize="1" noEditPoints="1" noAdjustHandles="1" noChangeArrowheads="1" noChangeShapeType="1" noTextEdit="1"/>
                    </p:cNvSpPr>
                    <p:nvPr/>
                  </p:nvSpPr>
                  <p:spPr>
                    <a:xfrm>
                      <a:off x="6985270" y="1891452"/>
                      <a:ext cx="138499" cy="276999"/>
                    </a:xfrm>
                    <a:prstGeom prst="rect">
                      <a:avLst/>
                    </a:prstGeom>
                    <a:blipFill>
                      <a:blip r:embed="rId6"/>
                      <a:stretch>
                        <a:fillRect l="-43478" t="-23913" r="-143478" b="-23913"/>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0C8B72C-4D92-86B7-2D24-9991921B4330}"/>
                    </a:ext>
                  </a:extLst>
                </p:cNvPr>
                <p:cNvSpPr txBox="1"/>
                <p:nvPr/>
              </p:nvSpPr>
              <p:spPr>
                <a:xfrm>
                  <a:off x="9303776" y="3740444"/>
                  <a:ext cx="279962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rPr>
                            </m:ctrlPr>
                          </m:sSubPr>
                          <m:e>
                            <m:r>
                              <a:rPr lang="en-IN" sz="1400" i="1" smtClean="0">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rPr>
                          <m:t>𝑎𝑛𝑑</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IN" sz="1400" i="1" smtClean="0">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 </m:t>
                        </m:r>
                        <m:r>
                          <a:rPr lang="en-US" sz="1400" b="0" i="1" smtClean="0">
                            <a:latin typeface="Cambria Math" panose="02040503050406030204" pitchFamily="18" charset="0"/>
                          </a:rPr>
                          <m:t>𝑎𝑟𝑒</m:t>
                        </m:r>
                        <m:r>
                          <a:rPr lang="en-US" sz="1400" b="0" i="1" smtClean="0">
                            <a:latin typeface="Cambria Math" panose="02040503050406030204" pitchFamily="18" charset="0"/>
                          </a:rPr>
                          <m:t> </m:t>
                        </m:r>
                        <m:r>
                          <a:rPr lang="en-US" sz="1400" b="0" i="1" smtClean="0">
                            <a:latin typeface="Cambria Math" panose="02040503050406030204" pitchFamily="18" charset="0"/>
                          </a:rPr>
                          <m:t>𝑒𝑖𝑔𝑒𝑛</m:t>
                        </m:r>
                        <m:r>
                          <a:rPr lang="en-US" sz="1400" b="0" i="1" smtClean="0">
                            <a:latin typeface="Cambria Math" panose="02040503050406030204" pitchFamily="18" charset="0"/>
                          </a:rPr>
                          <m:t> </m:t>
                        </m:r>
                        <m:r>
                          <a:rPr lang="en-US" sz="1400" b="0" i="1" smtClean="0">
                            <a:latin typeface="Cambria Math" panose="02040503050406030204" pitchFamily="18" charset="0"/>
                          </a:rPr>
                          <m:t>𝑣𝑎𝑙𝑢𝑒𝑠</m:t>
                        </m:r>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𝑒𝑖𝑔𝑒𝑛</m:t>
                        </m:r>
                        <m:r>
                          <a:rPr lang="en-US" sz="1400" b="0" i="1" smtClean="0">
                            <a:latin typeface="Cambria Math" panose="02040503050406030204" pitchFamily="18" charset="0"/>
                          </a:rPr>
                          <m:t> </m:t>
                        </m:r>
                        <m:r>
                          <a:rPr lang="en-US" sz="1400" b="0" i="1" smtClean="0">
                            <a:latin typeface="Cambria Math" panose="02040503050406030204" pitchFamily="18" charset="0"/>
                          </a:rPr>
                          <m:t>𝑣𝑒𝑐𝑡𝑜𝑟𝑠</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rPr>
                          <m:t>𝑎𝑛𝑑</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2</m:t>
                            </m:r>
                          </m:sub>
                        </m:sSub>
                      </m:oMath>
                    </m:oMathPara>
                  </a14:m>
                  <a:endParaRPr lang="en-IN" sz="1400" dirty="0"/>
                </a:p>
              </p:txBody>
            </p:sp>
          </mc:Choice>
          <mc:Fallback xmlns="">
            <p:sp>
              <p:nvSpPr>
                <p:cNvPr id="37" name="TextBox 36">
                  <a:extLst>
                    <a:ext uri="{FF2B5EF4-FFF2-40B4-BE49-F238E27FC236}">
                      <a16:creationId xmlns:a16="http://schemas.microsoft.com/office/drawing/2014/main" id="{E0C8B72C-4D92-86B7-2D24-9991921B4330}"/>
                    </a:ext>
                  </a:extLst>
                </p:cNvPr>
                <p:cNvSpPr txBox="1">
                  <a:spLocks noRot="1" noChangeAspect="1" noMove="1" noResize="1" noEditPoints="1" noAdjustHandles="1" noChangeArrowheads="1" noChangeShapeType="1" noTextEdit="1"/>
                </p:cNvSpPr>
                <p:nvPr/>
              </p:nvSpPr>
              <p:spPr>
                <a:xfrm>
                  <a:off x="9303776" y="3740444"/>
                  <a:ext cx="2799629" cy="430887"/>
                </a:xfrm>
                <a:prstGeom prst="rect">
                  <a:avLst/>
                </a:prstGeom>
                <a:blipFill>
                  <a:blip r:embed="rId7"/>
                  <a:stretch>
                    <a:fillRect b="-15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BED134-AEEC-FA8F-6D8C-900384C688F7}"/>
                    </a:ext>
                  </a:extLst>
                </p:cNvPr>
                <p:cNvSpPr txBox="1"/>
                <p:nvPr/>
              </p:nvSpPr>
              <p:spPr>
                <a:xfrm>
                  <a:off x="9303776" y="4690474"/>
                  <a:ext cx="1515153" cy="6463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𝑇</m:t>
                        </m:r>
                        <m:r>
                          <a:rPr lang="en-US" sz="1400" b="0" i="1" smtClean="0">
                            <a:latin typeface="Cambria Math" panose="02040503050406030204" pitchFamily="18" charset="0"/>
                          </a:rPr>
                          <m:t>h𝑒</m:t>
                        </m:r>
                        <m:r>
                          <a:rPr lang="en-US" sz="1400" b="0" i="1" smtClean="0">
                            <a:latin typeface="Cambria Math" panose="02040503050406030204" pitchFamily="18" charset="0"/>
                          </a:rPr>
                          <m:t> </m:t>
                        </m:r>
                        <m:r>
                          <a:rPr lang="en-US" sz="1400" b="0" i="1" smtClean="0">
                            <a:latin typeface="Cambria Math" panose="02040503050406030204" pitchFamily="18" charset="0"/>
                          </a:rPr>
                          <m:t>𝑡𝑟𝑎𝑛𝑠𝑓𝑜𝑟𝑚𝑎𝑡𝑖𝑜𝑛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𝑖𝑠</m:t>
                        </m:r>
                        <m:r>
                          <a:rPr lang="en-US" sz="1400" b="0" i="1" smtClean="0">
                            <a:latin typeface="Cambria Math" panose="02040503050406030204" pitchFamily="18" charset="0"/>
                          </a:rPr>
                          <m:t> </m:t>
                        </m:r>
                        <m:r>
                          <a:rPr lang="en-US" sz="1400" b="0" i="1" smtClean="0">
                            <a:latin typeface="Cambria Math" panose="02040503050406030204" pitchFamily="18" charset="0"/>
                          </a:rPr>
                          <m:t>𝑢𝑛𝑑𝑒𝑟𝑠𝑡𝑜𝑜𝑑</m:t>
                        </m:r>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𝑏𝑦</m:t>
                        </m:r>
                        <m:r>
                          <a:rPr lang="en-US" sz="1400" b="0" i="1" smtClean="0">
                            <a:latin typeface="Cambria Math" panose="02040503050406030204" pitchFamily="18" charset="0"/>
                          </a:rPr>
                          <m:t> </m:t>
                        </m:r>
                        <m:r>
                          <a:rPr lang="en-US" sz="1400" b="0" i="1" smtClean="0">
                            <a:latin typeface="Cambria Math" panose="02040503050406030204" pitchFamily="18" charset="0"/>
                          </a:rPr>
                          <m:t>𝑚𝑎𝑡𝑟𝑖𝑥</m:t>
                        </m:r>
                        <m:r>
                          <a:rPr lang="en-US" sz="1400" b="0" i="1" smtClean="0">
                            <a:latin typeface="Cambria Math" panose="02040503050406030204" pitchFamily="18" charset="0"/>
                          </a:rPr>
                          <m:t> </m:t>
                        </m:r>
                        <m:r>
                          <a:rPr lang="en-US" sz="1400" b="0" i="1" smtClean="0">
                            <a:latin typeface="Cambria Math" panose="02040503050406030204" pitchFamily="18" charset="0"/>
                          </a:rPr>
                          <m:t>𝐴</m:t>
                        </m:r>
                        <m:r>
                          <a:rPr lang="en-US" sz="1400" b="0" i="1" smtClean="0">
                            <a:latin typeface="Cambria Math" panose="02040503050406030204" pitchFamily="18" charset="0"/>
                          </a:rPr>
                          <m:t> </m:t>
                        </m:r>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𝑒</m:t>
                        </m:r>
                        <m:r>
                          <a:rPr lang="en-US" sz="1400" b="0" i="1" smtClean="0">
                            <a:latin typeface="Cambria Math" panose="02040503050406030204" pitchFamily="18" charset="0"/>
                          </a:rPr>
                          <m:t>., </m:t>
                        </m:r>
                        <m:r>
                          <a:rPr lang="en-US" sz="1400" b="0" i="1" smtClean="0">
                            <a:latin typeface="Cambria Math" panose="02040503050406030204" pitchFamily="18" charset="0"/>
                          </a:rPr>
                          <m:t>𝑓𝑟𝑜𝑚</m:t>
                        </m:r>
                        <m:r>
                          <a:rPr lang="en-US" sz="1400" b="0" i="1" smtClean="0">
                            <a:latin typeface="Cambria Math" panose="02040503050406030204" pitchFamily="18" charset="0"/>
                          </a:rPr>
                          <m:t> </m:t>
                        </m:r>
                        <m:r>
                          <a:rPr lang="en-US" sz="1400" b="0" i="1" smtClean="0">
                            <a:latin typeface="Cambria Math" panose="02040503050406030204" pitchFamily="18" charset="0"/>
                          </a:rPr>
                          <m:t>𝑥</m:t>
                        </m:r>
                        <m:r>
                          <a:rPr lang="en-US" sz="1400" b="0" i="1" smtClean="0">
                            <a:latin typeface="Cambria Math" panose="02040503050406030204" pitchFamily="18" charset="0"/>
                          </a:rPr>
                          <m:t> &amp; </m:t>
                        </m:r>
                        <m:r>
                          <a:rPr lang="en-US" sz="1400" b="0" i="1" smtClean="0">
                            <a:latin typeface="Cambria Math" panose="02040503050406030204" pitchFamily="18" charset="0"/>
                          </a:rPr>
                          <m:t>𝑦</m:t>
                        </m:r>
                        <m:r>
                          <a:rPr lang="en-US" sz="1400" b="0" i="1" smtClean="0">
                            <a:latin typeface="Cambria Math" panose="02040503050406030204" pitchFamily="18" charset="0"/>
                          </a:rPr>
                          <m:t> </m:t>
                        </m:r>
                        <m:r>
                          <a:rPr lang="en-US" sz="1400" b="0" i="1" smtClean="0">
                            <a:latin typeface="Cambria Math" panose="02040503050406030204" pitchFamily="18" charset="0"/>
                          </a:rPr>
                          <m:t>𝑠𝑦𝑠𝑡𝑒𝑚</m:t>
                        </m:r>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𝑡𝑜</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rPr>
                          <m:t>𝑎𝑛𝑑</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2</m:t>
                            </m:r>
                          </m:sub>
                        </m:sSub>
                      </m:oMath>
                    </m:oMathPara>
                  </a14:m>
                  <a:endParaRPr lang="en-IN" sz="1400" dirty="0"/>
                </a:p>
              </p:txBody>
            </p:sp>
          </mc:Choice>
          <mc:Fallback xmlns="">
            <p:sp>
              <p:nvSpPr>
                <p:cNvPr id="38" name="TextBox 37">
                  <a:extLst>
                    <a:ext uri="{FF2B5EF4-FFF2-40B4-BE49-F238E27FC236}">
                      <a16:creationId xmlns:a16="http://schemas.microsoft.com/office/drawing/2014/main" id="{6CBED134-AEEC-FA8F-6D8C-900384C688F7}"/>
                    </a:ext>
                  </a:extLst>
                </p:cNvPr>
                <p:cNvSpPr txBox="1">
                  <a:spLocks noRot="1" noChangeAspect="1" noMove="1" noResize="1" noEditPoints="1" noAdjustHandles="1" noChangeArrowheads="1" noChangeShapeType="1" noTextEdit="1"/>
                </p:cNvSpPr>
                <p:nvPr/>
              </p:nvSpPr>
              <p:spPr>
                <a:xfrm>
                  <a:off x="9303776" y="4690474"/>
                  <a:ext cx="1515153" cy="646331"/>
                </a:xfrm>
                <a:prstGeom prst="rect">
                  <a:avLst/>
                </a:prstGeom>
                <a:blipFill>
                  <a:blip r:embed="rId8"/>
                  <a:stretch>
                    <a:fillRect l="-5221" r="-91165" b="-3774"/>
                  </a:stretch>
                </a:blipFill>
              </p:spPr>
              <p:txBody>
                <a:bodyPr/>
                <a:lstStyle/>
                <a:p>
                  <a:r>
                    <a:rPr lang="en-IN">
                      <a:noFill/>
                    </a:rPr>
                    <a:t> </a:t>
                  </a:r>
                </a:p>
              </p:txBody>
            </p:sp>
          </mc:Fallback>
        </mc:AlternateContent>
        <p:sp>
          <p:nvSpPr>
            <p:cNvPr id="39" name="TextBox 38">
              <a:extLst>
                <a:ext uri="{FF2B5EF4-FFF2-40B4-BE49-F238E27FC236}">
                  <a16:creationId xmlns:a16="http://schemas.microsoft.com/office/drawing/2014/main" id="{E3E04A43-FB73-1F8F-0ADF-40C9FCC7BE25}"/>
                </a:ext>
              </a:extLst>
            </p:cNvPr>
            <p:cNvSpPr txBox="1"/>
            <p:nvPr/>
          </p:nvSpPr>
          <p:spPr>
            <a:xfrm>
              <a:off x="8791716" y="5866252"/>
              <a:ext cx="3516747" cy="738664"/>
            </a:xfrm>
            <a:prstGeom prst="rect">
              <a:avLst/>
            </a:prstGeom>
            <a:noFill/>
          </p:spPr>
          <p:txBody>
            <a:bodyPr wrap="square" rtlCol="0">
              <a:spAutoFit/>
            </a:bodyPr>
            <a:lstStyle/>
            <a:p>
              <a:r>
                <a:rPr lang="en-US" sz="1400" dirty="0">
                  <a:solidFill>
                    <a:srgbClr val="C00000"/>
                  </a:solidFill>
                </a:rPr>
                <a:t>Please note that Transformation matrix here is square – 2 basis vector in 2 dimension, 3 basis vector in 3 dimension etc.</a:t>
              </a:r>
              <a:endParaRPr lang="en-IN" sz="1400" dirty="0">
                <a:solidFill>
                  <a:srgbClr val="C00000"/>
                </a:solidFill>
              </a:endParaRPr>
            </a:p>
          </p:txBody>
        </p:sp>
      </p:grpSp>
      <p:sp>
        <p:nvSpPr>
          <p:cNvPr id="2" name="Title 1">
            <a:extLst>
              <a:ext uri="{FF2B5EF4-FFF2-40B4-BE49-F238E27FC236}">
                <a16:creationId xmlns:a16="http://schemas.microsoft.com/office/drawing/2014/main" id="{3C0B8FE0-D69A-ECBA-FD38-2E26482D676C}"/>
              </a:ext>
            </a:extLst>
          </p:cNvPr>
          <p:cNvSpPr>
            <a:spLocks noGrp="1"/>
          </p:cNvSpPr>
          <p:nvPr>
            <p:ph type="title"/>
          </p:nvPr>
        </p:nvSpPr>
        <p:spPr>
          <a:xfrm>
            <a:off x="293254" y="60139"/>
            <a:ext cx="10515600" cy="392257"/>
          </a:xfrm>
        </p:spPr>
        <p:txBody>
          <a:bodyPr>
            <a:noAutofit/>
          </a:bodyPr>
          <a:lstStyle/>
          <a:p>
            <a:r>
              <a:rPr lang="en-US" sz="2800" b="1" dirty="0"/>
              <a:t>Recap: eigen vectors and values</a:t>
            </a:r>
            <a:endParaRPr lang="en-IN" sz="2800" b="1" dirty="0"/>
          </a:p>
        </p:txBody>
      </p:sp>
      <p:pic>
        <p:nvPicPr>
          <p:cNvPr id="5" name="Content Placeholder 4">
            <a:extLst>
              <a:ext uri="{FF2B5EF4-FFF2-40B4-BE49-F238E27FC236}">
                <a16:creationId xmlns:a16="http://schemas.microsoft.com/office/drawing/2014/main" id="{8DBD63CE-3C9D-BB30-8266-730D41E2EC98}"/>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507999" y="517878"/>
            <a:ext cx="4047187" cy="4047187"/>
          </a:xfrm>
        </p:spPr>
      </p:pic>
      <p:sp>
        <p:nvSpPr>
          <p:cNvPr id="7" name="TextBox 6">
            <a:extLst>
              <a:ext uri="{FF2B5EF4-FFF2-40B4-BE49-F238E27FC236}">
                <a16:creationId xmlns:a16="http://schemas.microsoft.com/office/drawing/2014/main" id="{C43E1CCA-3076-945F-EA5F-6DDAE1CC9C64}"/>
              </a:ext>
            </a:extLst>
          </p:cNvPr>
          <p:cNvSpPr txBox="1"/>
          <p:nvPr/>
        </p:nvSpPr>
        <p:spPr>
          <a:xfrm>
            <a:off x="4285673" y="6596390"/>
            <a:ext cx="4359564" cy="261610"/>
          </a:xfrm>
          <a:prstGeom prst="rect">
            <a:avLst/>
          </a:prstGeom>
          <a:noFill/>
        </p:spPr>
        <p:txBody>
          <a:bodyPr wrap="square">
            <a:spAutoFit/>
          </a:bodyPr>
          <a:lstStyle/>
          <a:p>
            <a:r>
              <a:rPr lang="en-IN" sz="1100" b="0" i="0" u="sng" dirty="0">
                <a:effectLst/>
                <a:latin typeface="sohne"/>
                <a:hlinkClick r:id="rId10"/>
              </a:rPr>
              <a:t>Image Source: https://commons.wikimedia.org/wiki/File:Eigenvectors.gif</a:t>
            </a:r>
            <a:endParaRPr lang="en-IN" sz="1100" dirty="0"/>
          </a:p>
        </p:txBody>
      </p:sp>
      <p:sp>
        <p:nvSpPr>
          <p:cNvPr id="8" name="TextBox 7">
            <a:extLst>
              <a:ext uri="{FF2B5EF4-FFF2-40B4-BE49-F238E27FC236}">
                <a16:creationId xmlns:a16="http://schemas.microsoft.com/office/drawing/2014/main" id="{531453CB-D0FB-C494-5D46-860A2571B201}"/>
              </a:ext>
            </a:extLst>
          </p:cNvPr>
          <p:cNvSpPr txBox="1"/>
          <p:nvPr/>
        </p:nvSpPr>
        <p:spPr>
          <a:xfrm>
            <a:off x="69779" y="4565065"/>
            <a:ext cx="5527457" cy="2031325"/>
          </a:xfrm>
          <a:prstGeom prst="rect">
            <a:avLst/>
          </a:prstGeom>
          <a:noFill/>
        </p:spPr>
        <p:txBody>
          <a:bodyPr wrap="square" rtlCol="0">
            <a:spAutoFit/>
          </a:bodyPr>
          <a:lstStyle/>
          <a:p>
            <a:r>
              <a:rPr lang="en-US" b="1" dirty="0"/>
              <a:t>Eigen vectors </a:t>
            </a:r>
            <a:r>
              <a:rPr lang="en-US" dirty="0"/>
              <a:t>are vectors which do not change direction after transformations (i.e., </a:t>
            </a:r>
            <a:r>
              <a:rPr lang="en-US" u="sng" dirty="0"/>
              <a:t>multiplication by a matrix</a:t>
            </a:r>
            <a:r>
              <a:rPr lang="en-US" dirty="0"/>
              <a:t>).  </a:t>
            </a:r>
            <a:r>
              <a:rPr lang="en-US" dirty="0">
                <a:solidFill>
                  <a:srgbClr val="6767F9"/>
                </a:solidFill>
              </a:rPr>
              <a:t>See the blue ones in above picture</a:t>
            </a:r>
          </a:p>
          <a:p>
            <a:endParaRPr lang="en-US" dirty="0"/>
          </a:p>
          <a:p>
            <a:r>
              <a:rPr lang="en-US" b="1" dirty="0"/>
              <a:t>Eigen values </a:t>
            </a:r>
            <a:r>
              <a:rPr lang="en-US" dirty="0"/>
              <a:t>are values by which the vectors are scaled (extended or squished), negative eigen values means opposition direction to original vector</a:t>
            </a:r>
            <a:endParaRPr lang="en-IN" dirty="0"/>
          </a:p>
        </p:txBody>
      </p:sp>
    </p:spTree>
    <p:extLst>
      <p:ext uri="{BB962C8B-B14F-4D97-AF65-F5344CB8AC3E}">
        <p14:creationId xmlns:p14="http://schemas.microsoft.com/office/powerpoint/2010/main" val="3464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3CBE-E8C7-23E8-C7AF-A75CD385B4D5}"/>
              </a:ext>
            </a:extLst>
          </p:cNvPr>
          <p:cNvSpPr>
            <a:spLocks noGrp="1"/>
          </p:cNvSpPr>
          <p:nvPr>
            <p:ph type="title"/>
          </p:nvPr>
        </p:nvSpPr>
        <p:spPr/>
        <p:txBody>
          <a:bodyPr/>
          <a:lstStyle/>
          <a:p>
            <a:r>
              <a:rPr lang="en-US" sz="3200" b="1" dirty="0"/>
              <a:t>Eigen decomposition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269101-50FF-44AC-F488-B4A29F28763D}"/>
                  </a:ext>
                </a:extLst>
              </p:cNvPr>
              <p:cNvSpPr>
                <a:spLocks noGrp="1"/>
              </p:cNvSpPr>
              <p:nvPr>
                <p:ph idx="1"/>
              </p:nvPr>
            </p:nvSpPr>
            <p:spPr>
              <a:xfrm>
                <a:off x="127976" y="664828"/>
                <a:ext cx="5854166" cy="5818910"/>
              </a:xfrm>
              <a:solidFill>
                <a:schemeClr val="accent4">
                  <a:lumMod val="20000"/>
                  <a:lumOff val="80000"/>
                </a:schemeClr>
              </a:solidFill>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𝐴</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𝜆</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oMath>
                  </m:oMathPara>
                </a14:m>
                <a:endParaRPr lang="en-US" sz="1600" b="0" dirty="0"/>
              </a:p>
              <a:p>
                <a:pPr marL="0" indent="0">
                  <a:buNone/>
                </a:pPr>
                <a:endParaRPr lang="en-US" sz="1600" b="0" dirty="0"/>
              </a:p>
              <a:p>
                <a:pPr marL="0" indent="0" algn="ctr">
                  <a:buNone/>
                </a:pPr>
                <a14:m>
                  <m:oMathPara xmlns:m="http://schemas.openxmlformats.org/officeDocument/2006/math">
                    <m:oMathParaPr>
                      <m:jc m:val="centerGroup"/>
                    </m:oMathParaPr>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𝐴</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𝐼</m:t>
                          </m:r>
                        </m:e>
                      </m:d>
                      <m:r>
                        <a:rPr lang="en-US" sz="1600" b="0" i="1" smtClean="0">
                          <a:latin typeface="Cambria Math" panose="02040503050406030204" pitchFamily="18" charset="0"/>
                          <a:ea typeface="Cambria Math" panose="02040503050406030204" pitchFamily="18" charset="0"/>
                        </a:rPr>
                        <m:t> </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=0</m:t>
                      </m:r>
                    </m:oMath>
                  </m:oMathPara>
                </a14:m>
                <a:endParaRPr lang="en-IN" sz="1600" dirty="0"/>
              </a:p>
              <a:p>
                <a:pPr marL="0" indent="0">
                  <a:buNone/>
                </a:pPr>
                <a:endParaRPr lang="en-IN" sz="1600" dirty="0"/>
              </a:p>
              <a:p>
                <a:pPr marL="0" indent="0">
                  <a:buNone/>
                </a:pPr>
                <a:r>
                  <a:rPr lang="en-US" sz="1600" b="0" i="0" dirty="0"/>
                  <a:t>The above means that area spanned after transformation is zero, i.e. determinant of first matrix is zero (or invertible) as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oMath>
                </a14:m>
                <a:r>
                  <a:rPr lang="en-US" sz="1600" b="0" i="0" dirty="0"/>
                  <a:t> cannot be zero</a:t>
                </a:r>
              </a:p>
              <a:p>
                <a:pPr marL="0" indent="0">
                  <a:buNone/>
                </a:pPr>
                <a:endParaRPr lang="en-US" sz="1600" b="0" i="0" dirty="0"/>
              </a:p>
              <a:p>
                <a:pPr marL="0" indent="0">
                  <a:buNone/>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det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𝐴</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𝐼</m:t>
                          </m:r>
                        </m:e>
                      </m:d>
                      <m:r>
                        <a:rPr lang="en-US" sz="1600" b="0" i="1" smtClean="0">
                          <a:latin typeface="Cambria Math" panose="02040503050406030204" pitchFamily="18" charset="0"/>
                        </a:rPr>
                        <m:t>=0</m:t>
                      </m:r>
                    </m:oMath>
                  </m:oMathPara>
                </a14:m>
                <a:endParaRPr lang="en-IN" sz="1600" dirty="0"/>
              </a:p>
              <a:p>
                <a:pPr marL="0" indent="0">
                  <a:buNone/>
                </a:pPr>
                <a:endParaRPr lang="en-IN" sz="1600" dirty="0"/>
              </a:p>
              <a:p>
                <a:pPr marL="0" indent="0">
                  <a:buNone/>
                </a:pPr>
                <a:r>
                  <a:rPr lang="en-IN" sz="1600" dirty="0"/>
                  <a:t>Specifically, say the transformation matrix </a:t>
                </a:r>
                <a14:m>
                  <m:oMath xmlns:m="http://schemas.openxmlformats.org/officeDocument/2006/math">
                    <m:r>
                      <a:rPr lang="en-IN" sz="1600" i="1" smtClean="0">
                        <a:solidFill>
                          <a:srgbClr val="C00000"/>
                        </a:solidFill>
                        <a:latin typeface="Cambria Math" panose="02040503050406030204" pitchFamily="18" charset="0"/>
                      </a:rPr>
                      <m:t>𝐴</m:t>
                    </m:r>
                    <m:r>
                      <a:rPr lang="en-IN" sz="1600" i="1" smtClean="0">
                        <a:solidFill>
                          <a:srgbClr val="C00000"/>
                        </a:solidFill>
                        <a:latin typeface="Cambria Math" panose="02040503050406030204" pitchFamily="18" charset="0"/>
                      </a:rPr>
                      <m:t>=</m:t>
                    </m:r>
                    <m:d>
                      <m:dPr>
                        <m:begChr m:val="["/>
                        <m:endChr m:val="]"/>
                        <m:ctrlPr>
                          <a:rPr lang="en-IN" sz="1600" i="1" smtClean="0">
                            <a:solidFill>
                              <a:srgbClr val="C00000"/>
                            </a:solidFill>
                            <a:latin typeface="Cambria Math" panose="02040503050406030204" pitchFamily="18" charset="0"/>
                          </a:rPr>
                        </m:ctrlPr>
                      </m:dPr>
                      <m:e>
                        <m:m>
                          <m:mPr>
                            <m:mcs>
                              <m:mc>
                                <m:mcPr>
                                  <m:count m:val="2"/>
                                  <m:mcJc m:val="center"/>
                                </m:mcPr>
                              </m:mc>
                            </m:mcs>
                            <m:ctrlPr>
                              <a:rPr lang="en-IN" sz="1600" i="1" smtClean="0">
                                <a:solidFill>
                                  <a:srgbClr val="C00000"/>
                                </a:solidFill>
                                <a:latin typeface="Cambria Math" panose="02040503050406030204" pitchFamily="18" charset="0"/>
                              </a:rPr>
                            </m:ctrlPr>
                          </m:mPr>
                          <m:mr>
                            <m:e>
                              <m:r>
                                <m:rPr>
                                  <m:brk m:alnAt="7"/>
                                </m:rPr>
                                <a:rPr lang="en-US" sz="1600" b="0" i="1" smtClean="0">
                                  <a:solidFill>
                                    <a:srgbClr val="C00000"/>
                                  </a:solidFill>
                                  <a:latin typeface="Cambria Math" panose="02040503050406030204" pitchFamily="18" charset="0"/>
                                </a:rPr>
                                <m:t>2</m:t>
                              </m:r>
                            </m:e>
                            <m:e>
                              <m:r>
                                <a:rPr lang="en-US" sz="1600" b="0" i="1" smtClean="0">
                                  <a:solidFill>
                                    <a:srgbClr val="C00000"/>
                                  </a:solidFill>
                                  <a:latin typeface="Cambria Math" panose="02040503050406030204" pitchFamily="18" charset="0"/>
                                </a:rPr>
                                <m:t>1</m:t>
                              </m:r>
                            </m:e>
                          </m:mr>
                          <m:mr>
                            <m:e>
                              <m:r>
                                <a:rPr lang="en-US" sz="1600" b="0" i="1" smtClean="0">
                                  <a:solidFill>
                                    <a:srgbClr val="C00000"/>
                                  </a:solidFill>
                                  <a:latin typeface="Cambria Math" panose="02040503050406030204" pitchFamily="18" charset="0"/>
                                </a:rPr>
                                <m:t>1</m:t>
                              </m:r>
                            </m:e>
                            <m:e>
                              <m:r>
                                <a:rPr lang="en-US" sz="1600" b="0" i="1" smtClean="0">
                                  <a:solidFill>
                                    <a:srgbClr val="C00000"/>
                                  </a:solidFill>
                                  <a:latin typeface="Cambria Math" panose="02040503050406030204" pitchFamily="18" charset="0"/>
                                </a:rPr>
                                <m:t>2</m:t>
                              </m:r>
                            </m:e>
                          </m:mr>
                        </m:m>
                      </m:e>
                    </m:d>
                  </m:oMath>
                </a14:m>
                <a:r>
                  <a:rPr lang="en-IN" sz="1600" dirty="0"/>
                  <a:t>, </a:t>
                </a:r>
              </a:p>
              <a:p>
                <a:pPr marL="0" indent="0">
                  <a:buNone/>
                </a:pPr>
                <a:r>
                  <a:rPr lang="en-IN" sz="1600" dirty="0"/>
                  <a:t>then </a:t>
                </a:r>
                <a14:m>
                  <m:oMath xmlns:m="http://schemas.openxmlformats.org/officeDocument/2006/math">
                    <m:r>
                      <m:rPr>
                        <m:sty m:val="p"/>
                      </m:rPr>
                      <a:rPr lang="en-US" sz="1600" b="0" i="0" smtClean="0">
                        <a:latin typeface="Cambria Math" panose="02040503050406030204" pitchFamily="18" charset="0"/>
                      </a:rPr>
                      <m:t>det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𝐴</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𝐼</m:t>
                        </m:r>
                      </m:e>
                    </m:d>
                    <m:r>
                      <a:rPr lang="en-US" sz="1600" b="0" i="1" smtClean="0">
                        <a:latin typeface="Cambria Math" panose="02040503050406030204" pitchFamily="18" charset="0"/>
                      </a:rPr>
                      <m:t>=0</m:t>
                    </m:r>
                  </m:oMath>
                </a14:m>
                <a:r>
                  <a:rPr lang="en-IN" sz="1600" dirty="0"/>
                  <a:t> means</a:t>
                </a:r>
              </a:p>
              <a:p>
                <a:pPr marL="0" indent="0">
                  <a:buNone/>
                </a:pPr>
                <a:endParaRPr lang="en-IN" sz="1600" dirty="0"/>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𝑑𝑒𝑡</m:t>
                      </m:r>
                      <m:d>
                        <m:dPr>
                          <m:ctrlPr>
                            <a:rPr lang="en-US" sz="1600" b="0" i="1" smtClean="0">
                              <a:latin typeface="Cambria Math" panose="02040503050406030204" pitchFamily="18" charset="0"/>
                            </a:rPr>
                          </m:ctrlPr>
                        </m:dPr>
                        <m:e>
                          <m:r>
                            <a:rPr lang="en-IN" sz="1600" i="1" smtClean="0">
                              <a:latin typeface="Cambria Math" panose="02040503050406030204" pitchFamily="18" charset="0"/>
                            </a:rPr>
                            <m:t>𝐴</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𝐼</m:t>
                          </m:r>
                        </m:e>
                      </m:d>
                      <m:r>
                        <a:rPr lang="en-IN" sz="1600" i="1" smtClean="0">
                          <a:latin typeface="Cambria Math" panose="02040503050406030204" pitchFamily="18" charset="0"/>
                        </a:rPr>
                        <m:t>=</m:t>
                      </m:r>
                      <m:r>
                        <a:rPr lang="en-US" sz="1600" b="0" i="1" smtClean="0">
                          <a:latin typeface="Cambria Math" panose="02040503050406030204" pitchFamily="18" charset="0"/>
                        </a:rPr>
                        <m:t>𝑑𝑒𝑡</m:t>
                      </m:r>
                      <m:d>
                        <m:dPr>
                          <m:begChr m:val="["/>
                          <m:endChr m:val="]"/>
                          <m:ctrlPr>
                            <a:rPr lang="en-IN" sz="1600" i="1" smtClean="0">
                              <a:latin typeface="Cambria Math" panose="02040503050406030204" pitchFamily="18" charset="0"/>
                            </a:rPr>
                          </m:ctrlPr>
                        </m:dPr>
                        <m:e>
                          <m:m>
                            <m:mPr>
                              <m:mcs>
                                <m:mc>
                                  <m:mcPr>
                                    <m:count m:val="2"/>
                                    <m:mcJc m:val="center"/>
                                  </m:mcPr>
                                </m:mc>
                              </m:mcs>
                              <m:ctrlPr>
                                <a:rPr lang="en-IN" sz="1600" i="1" smtClean="0">
                                  <a:latin typeface="Cambria Math" panose="02040503050406030204" pitchFamily="18" charset="0"/>
                                </a:rPr>
                              </m:ctrlPr>
                            </m:mPr>
                            <m:mr>
                              <m:e>
                                <m:r>
                                  <m:rPr>
                                    <m:brk m:alnAt="7"/>
                                  </m:rPr>
                                  <a:rPr lang="en-US" sz="1600" b="0" i="1" smtClean="0">
                                    <a:latin typeface="Cambria Math" panose="02040503050406030204" pitchFamily="18" charset="0"/>
                                  </a:rPr>
                                  <m:t>2</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𝜆</m:t>
                                </m:r>
                              </m:e>
                            </m:mr>
                          </m:m>
                        </m:e>
                      </m:d>
                      <m:r>
                        <a:rPr lang="en-US" sz="1600" b="0" i="0"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oMath>
                  </m:oMathPara>
                </a14:m>
                <a:endParaRPr lang="en-IN" sz="1600" dirty="0"/>
              </a:p>
              <a:p>
                <a:pPr marL="0" indent="0">
                  <a:buNone/>
                </a:pPr>
                <a:endParaRPr lang="en-IN" sz="1600" dirty="0"/>
              </a:p>
              <a:p>
                <a:pPr marL="0" indent="0">
                  <a:buNone/>
                </a:pPr>
                <a:r>
                  <a:rPr lang="en-IN" sz="1600" dirty="0"/>
                  <a:t>i.e., it has two roots </a:t>
                </a:r>
                <a14:m>
                  <m:oMath xmlns:m="http://schemas.openxmlformats.org/officeDocument/2006/math">
                    <m:sSub>
                      <m:sSubPr>
                        <m:ctrlPr>
                          <a:rPr lang="en-IN" sz="1600" i="1" smtClean="0">
                            <a:latin typeface="Cambria Math" panose="02040503050406030204" pitchFamily="18" charset="0"/>
                          </a:rPr>
                        </m:ctrlPr>
                      </m:sSubPr>
                      <m:e>
                        <m:r>
                          <a:rPr lang="en-IN"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(=3)</m:t>
                    </m:r>
                  </m:oMath>
                </a14:m>
                <a:r>
                  <a:rPr lang="en-IN" sz="1600" dirty="0"/>
                  <a:t> (eigen values) and putting the roots into </a:t>
                </a:r>
                <a14:m>
                  <m:oMath xmlns:m="http://schemas.openxmlformats.org/officeDocument/2006/math">
                    <m:r>
                      <a:rPr lang="en-US" sz="1600" b="0" i="1" smtClean="0">
                        <a:latin typeface="Cambria Math" panose="02040503050406030204" pitchFamily="18" charset="0"/>
                      </a:rPr>
                      <m:t>𝐴</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𝜆</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oMath>
                </a14:m>
                <a:r>
                  <a:rPr lang="en-IN" sz="1600" dirty="0"/>
                  <a:t>, gives </a:t>
                </a:r>
                <a14:m>
                  <m:oMath xmlns:m="http://schemas.openxmlformats.org/officeDocument/2006/math">
                    <m:sSub>
                      <m:sSubPr>
                        <m:ctrlPr>
                          <a:rPr lang="en-IN"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IN" sz="160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mr>
                        </m:m>
                      </m:e>
                    </m:d>
                  </m:oMath>
                </a14:m>
                <a:r>
                  <a:rPr lang="en-IN" sz="1600" dirty="0"/>
                  <a:t> and </a:t>
                </a:r>
                <a14:m>
                  <m:oMath xmlns:m="http://schemas.openxmlformats.org/officeDocument/2006/math">
                    <m:sSub>
                      <m:sSubPr>
                        <m:ctrlPr>
                          <a:rPr lang="en-IN"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IN" sz="160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=3</m:t>
                        </m:r>
                      </m:sub>
                    </m:sSub>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mr>
                        </m:m>
                      </m:e>
                    </m:d>
                  </m:oMath>
                </a14:m>
                <a:r>
                  <a:rPr lang="en-IN" sz="1600" dirty="0"/>
                  <a:t> </a:t>
                </a:r>
              </a:p>
            </p:txBody>
          </p:sp>
        </mc:Choice>
        <mc:Fallback xmlns="">
          <p:sp>
            <p:nvSpPr>
              <p:cNvPr id="3" name="Content Placeholder 2">
                <a:extLst>
                  <a:ext uri="{FF2B5EF4-FFF2-40B4-BE49-F238E27FC236}">
                    <a16:creationId xmlns:a16="http://schemas.microsoft.com/office/drawing/2014/main" id="{A5269101-50FF-44AC-F488-B4A29F28763D}"/>
                  </a:ext>
                </a:extLst>
              </p:cNvPr>
              <p:cNvSpPr>
                <a:spLocks noGrp="1" noRot="1" noChangeAspect="1" noMove="1" noResize="1" noEditPoints="1" noAdjustHandles="1" noChangeArrowheads="1" noChangeShapeType="1" noTextEdit="1"/>
              </p:cNvSpPr>
              <p:nvPr>
                <p:ph idx="1"/>
              </p:nvPr>
            </p:nvSpPr>
            <p:spPr>
              <a:xfrm>
                <a:off x="127976" y="664828"/>
                <a:ext cx="5854166" cy="5818910"/>
              </a:xfrm>
              <a:blipFill>
                <a:blip r:embed="rId2"/>
                <a:stretch>
                  <a:fillRect l="-625" t="-419" r="-625"/>
                </a:stretch>
              </a:blipFill>
            </p:spPr>
            <p:txBody>
              <a:bodyPr/>
              <a:lstStyle/>
              <a:p>
                <a:r>
                  <a:rPr lang="en-IN">
                    <a:noFill/>
                  </a:rPr>
                  <a:t> </a:t>
                </a:r>
              </a:p>
            </p:txBody>
          </p:sp>
        </mc:Fallback>
      </mc:AlternateContent>
      <p:sp>
        <p:nvSpPr>
          <p:cNvPr id="5" name="Left Brace 4">
            <a:extLst>
              <a:ext uri="{FF2B5EF4-FFF2-40B4-BE49-F238E27FC236}">
                <a16:creationId xmlns:a16="http://schemas.microsoft.com/office/drawing/2014/main" id="{0DC598F8-B3E6-8B81-B8D3-BB7A4FF0313C}"/>
              </a:ext>
            </a:extLst>
          </p:cNvPr>
          <p:cNvSpPr/>
          <p:nvPr/>
        </p:nvSpPr>
        <p:spPr>
          <a:xfrm rot="16200000">
            <a:off x="2701570" y="1157280"/>
            <a:ext cx="132257" cy="711725"/>
          </a:xfrm>
          <a:prstGeom prst="leftBrace">
            <a:avLst>
              <a:gd name="adj1" fmla="val 61979"/>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srgbClr val="C00000"/>
              </a:solidFill>
            </a:endParaRPr>
          </a:p>
        </p:txBody>
      </p:sp>
      <p:sp>
        <p:nvSpPr>
          <p:cNvPr id="6" name="TextBox 5">
            <a:extLst>
              <a:ext uri="{FF2B5EF4-FFF2-40B4-BE49-F238E27FC236}">
                <a16:creationId xmlns:a16="http://schemas.microsoft.com/office/drawing/2014/main" id="{D77A3E73-C044-7CF9-7E9B-17EA9B6F80B4}"/>
              </a:ext>
            </a:extLst>
          </p:cNvPr>
          <p:cNvSpPr txBox="1"/>
          <p:nvPr/>
        </p:nvSpPr>
        <p:spPr>
          <a:xfrm>
            <a:off x="1585079" y="1579271"/>
            <a:ext cx="3142267" cy="307777"/>
          </a:xfrm>
          <a:prstGeom prst="rect">
            <a:avLst/>
          </a:prstGeom>
          <a:noFill/>
        </p:spPr>
        <p:txBody>
          <a:bodyPr wrap="square" rtlCol="0">
            <a:spAutoFit/>
          </a:bodyPr>
          <a:lstStyle/>
          <a:p>
            <a:pPr algn="ctr"/>
            <a:r>
              <a:rPr lang="en-US" sz="1400" dirty="0">
                <a:solidFill>
                  <a:srgbClr val="C00000"/>
                </a:solidFill>
              </a:rPr>
              <a:t>Transformation Matrix for this equation</a:t>
            </a:r>
          </a:p>
        </p:txBody>
      </p:sp>
      <p:sp>
        <p:nvSpPr>
          <p:cNvPr id="7" name="TextBox 6">
            <a:extLst>
              <a:ext uri="{FF2B5EF4-FFF2-40B4-BE49-F238E27FC236}">
                <a16:creationId xmlns:a16="http://schemas.microsoft.com/office/drawing/2014/main" id="{1B0CB57A-AAE5-D9BB-7838-CE45A55AA047}"/>
              </a:ext>
            </a:extLst>
          </p:cNvPr>
          <p:cNvSpPr txBox="1"/>
          <p:nvPr/>
        </p:nvSpPr>
        <p:spPr>
          <a:xfrm>
            <a:off x="1585079" y="919783"/>
            <a:ext cx="3142267" cy="307777"/>
          </a:xfrm>
          <a:prstGeom prst="rect">
            <a:avLst/>
          </a:prstGeom>
          <a:noFill/>
        </p:spPr>
        <p:txBody>
          <a:bodyPr wrap="square" rtlCol="0">
            <a:spAutoFit/>
          </a:bodyPr>
          <a:lstStyle/>
          <a:p>
            <a:pPr algn="ctr"/>
            <a:r>
              <a:rPr lang="en-US" sz="1400" dirty="0">
                <a:solidFill>
                  <a:srgbClr val="C00000"/>
                </a:solidFill>
              </a:rPr>
              <a:t>Transformation Matrix for this equation</a:t>
            </a:r>
          </a:p>
        </p:txBody>
      </p:sp>
      <p:sp>
        <p:nvSpPr>
          <p:cNvPr id="8" name="Left Brace 7">
            <a:extLst>
              <a:ext uri="{FF2B5EF4-FFF2-40B4-BE49-F238E27FC236}">
                <a16:creationId xmlns:a16="http://schemas.microsoft.com/office/drawing/2014/main" id="{806CADD1-6BD3-E1B0-9A1D-3ADB2F20BB74}"/>
              </a:ext>
            </a:extLst>
          </p:cNvPr>
          <p:cNvSpPr/>
          <p:nvPr/>
        </p:nvSpPr>
        <p:spPr>
          <a:xfrm rot="16200000">
            <a:off x="2650541" y="852113"/>
            <a:ext cx="53341" cy="180974"/>
          </a:xfrm>
          <a:prstGeom prst="leftBrace">
            <a:avLst>
              <a:gd name="adj1" fmla="val 5432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id="{317EB5AA-411D-69B0-1087-512C10AEC30B}"/>
              </a:ext>
            </a:extLst>
          </p:cNvPr>
          <p:cNvGrpSpPr/>
          <p:nvPr/>
        </p:nvGrpSpPr>
        <p:grpSpPr>
          <a:xfrm>
            <a:off x="6209859" y="600152"/>
            <a:ext cx="5266061" cy="5818910"/>
            <a:chOff x="6209859" y="600152"/>
            <a:chExt cx="5266061" cy="581891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EAD3FEC-6F6E-AE38-A9B6-4ECB1C7944A3}"/>
                    </a:ext>
                  </a:extLst>
                </p:cNvPr>
                <p:cNvSpPr txBox="1">
                  <a:spLocks/>
                </p:cNvSpPr>
                <p:nvPr/>
              </p:nvSpPr>
              <p:spPr>
                <a:xfrm>
                  <a:off x="6209859" y="600152"/>
                  <a:ext cx="5266061" cy="581891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Generally we can say that: </a:t>
                  </a:r>
                  <a14:m>
                    <m:oMath xmlns:m="http://schemas.openxmlformats.org/officeDocument/2006/math">
                      <m:r>
                        <a:rPr lang="en-US" sz="1600" i="1" smtClean="0">
                          <a:latin typeface="Cambria Math" panose="02040503050406030204" pitchFamily="18" charset="0"/>
                        </a:rPr>
                        <m:t>𝐴</m:t>
                      </m:r>
                      <m:acc>
                        <m:accPr>
                          <m:chr m:val="⃑"/>
                          <m:ctrlPr>
                            <a:rPr lang="en-US" sz="1600" i="1">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acc>
                      <m:r>
                        <a:rPr lang="en-US" sz="1600" i="1">
                          <a:latin typeface="Cambria Math" panose="02040503050406030204" pitchFamily="18" charset="0"/>
                        </a:rPr>
                        <m:t>= </m:t>
                      </m:r>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1</m:t>
                          </m:r>
                        </m:sub>
                      </m:sSub>
                      <m:acc>
                        <m:accPr>
                          <m:chr m:val="⃗"/>
                          <m:ctrlPr>
                            <a:rPr lang="en-US" sz="1600" i="1" smtClean="0">
                              <a:latin typeface="Cambria Math" panose="02040503050406030204" pitchFamily="18" charset="0"/>
                              <a:ea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acc>
                    </m:oMath>
                  </a14:m>
                  <a:endParaRPr lang="en-US" sz="1600" dirty="0"/>
                </a:p>
                <a:p>
                  <a:pPr marL="0" indent="0">
                    <a:buNone/>
                  </a:pPr>
                  <a:endParaRPr lang="en-US" sz="1600" dirty="0"/>
                </a:p>
                <a:p>
                  <a:pPr marL="0" indent="0" algn="ctr">
                    <a:buNone/>
                  </a:pPr>
                  <a14:m>
                    <m:oMath xmlns:m="http://schemas.openxmlformats.org/officeDocument/2006/math">
                      <m:r>
                        <a:rPr lang="en-US" sz="1600" i="1" smtClean="0">
                          <a:latin typeface="Cambria Math" panose="02040503050406030204" pitchFamily="18" charset="0"/>
                        </a:rPr>
                        <m:t>𝐴</m:t>
                      </m:r>
                      <m:acc>
                        <m:accPr>
                          <m:chr m:val="⃑"/>
                          <m:ctrlPr>
                            <a:rPr lang="en-US" sz="1600" i="1">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acc>
                      <m:r>
                        <a:rPr lang="en-US" sz="1600" i="1">
                          <a:latin typeface="Cambria Math" panose="02040503050406030204" pitchFamily="18" charset="0"/>
                        </a:rPr>
                        <m:t>= </m:t>
                      </m:r>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2</m:t>
                          </m:r>
                        </m:sub>
                      </m:sSub>
                      <m:acc>
                        <m:accPr>
                          <m:chr m:val="⃗"/>
                          <m:ctrlPr>
                            <a:rPr lang="en-US" sz="1600" i="1" smtClean="0">
                              <a:latin typeface="Cambria Math" panose="02040503050406030204" pitchFamily="18" charset="0"/>
                              <a:ea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acc>
                    </m:oMath>
                  </a14:m>
                  <a:r>
                    <a:rPr lang="en-US" sz="1600" dirty="0"/>
                    <a:t> </a:t>
                  </a:r>
                </a:p>
                <a:p>
                  <a:pPr marL="0" indent="0" algn="ctr">
                    <a:buNone/>
                  </a:pPr>
                  <a:endParaRPr lang="en-US" sz="1600" dirty="0"/>
                </a:p>
                <a:p>
                  <a:pPr marL="0" indent="0">
                    <a:buNone/>
                  </a:pPr>
                  <a:r>
                    <a:rPr lang="en-US" sz="1600" dirty="0"/>
                    <a:t>	</a:t>
                  </a:r>
                  <a14:m>
                    <m:oMath xmlns:m="http://schemas.openxmlformats.org/officeDocument/2006/math">
                      <m:r>
                        <a:rPr lang="en-US" sz="1600" i="1" smtClean="0">
                          <a:latin typeface="Cambria Math" panose="02040503050406030204" pitchFamily="18" charset="0"/>
                        </a:rPr>
                        <m:t>𝐴</m:t>
                      </m:r>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mr>
                          </m:m>
                        </m:e>
                      </m:d>
                      <m:r>
                        <a:rPr lang="en-US" sz="1600" i="1" smtClean="0">
                          <a:latin typeface="Cambria Math" panose="02040503050406030204" pitchFamily="18" charset="0"/>
                        </a:rPr>
                        <m:t>=</m:t>
                      </m:r>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2</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mr>
                          </m:m>
                        </m:e>
                      </m:d>
                    </m:oMath>
                  </a14:m>
                  <a:r>
                    <a:rPr lang="en-US" sz="1600" dirty="0"/>
                    <a:t> = </a:t>
                  </a:r>
                  <a14:m>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mr>
                          </m:m>
                        </m:e>
                      </m:d>
                      <m:d>
                        <m:dPr>
                          <m:begChr m:val="["/>
                          <m:endChr m:val="]"/>
                          <m:ctrlPr>
                            <a:rPr lang="en-US" sz="1600" i="1" smtClean="0">
                              <a:latin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rPr>
                              </m:ctrlPr>
                            </m:mPr>
                            <m:mr>
                              <m:e>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1</m:t>
                                    </m:r>
                                  </m:sub>
                                </m:sSub>
                              </m:e>
                            </m:mr>
                            <m:mr>
                              <m:e>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2</m:t>
                                    </m:r>
                                  </m:sub>
                                </m:sSub>
                              </m:e>
                            </m:mr>
                          </m:m>
                        </m:e>
                      </m:d>
                    </m:oMath>
                  </a14:m>
                  <a:endParaRPr lang="en-US" sz="1600" dirty="0"/>
                </a:p>
                <a:p>
                  <a:pPr marL="0" indent="0">
                    <a:buFont typeface="Arial" panose="020B0604020202020204" pitchFamily="34" charset="0"/>
                    <a:buNone/>
                  </a:pPr>
                  <a:endParaRPr lang="en-US" sz="1600" dirty="0"/>
                </a:p>
                <a:p>
                  <a:pPr marL="0" indent="0">
                    <a:buNone/>
                  </a:pPr>
                  <a:r>
                    <a:rPr lang="en-IN" sz="1600" dirty="0"/>
                    <a:t>Or.</a:t>
                  </a:r>
                  <a:r>
                    <a:rPr lang="en-US" sz="1600" b="0" dirty="0"/>
                    <a:t> 		</a:t>
                  </a:r>
                  <a14:m>
                    <m:oMath xmlns:m="http://schemas.openxmlformats.org/officeDocument/2006/math">
                      <m:r>
                        <a:rPr lang="en-US" sz="1600" b="1" i="1" smtClean="0">
                          <a:latin typeface="Cambria Math" panose="02040503050406030204" pitchFamily="18" charset="0"/>
                        </a:rPr>
                        <m:t>𝑨</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r>
                        <a:rPr lang="el-GR" sz="1600" b="1" i="1" smtClean="0">
                          <a:latin typeface="Cambria Math" panose="02040503050406030204" pitchFamily="18" charset="0"/>
                          <a:ea typeface="Cambria Math" panose="02040503050406030204" pitchFamily="18" charset="0"/>
                        </a:rPr>
                        <m:t>𝜦</m:t>
                      </m:r>
                    </m:oMath>
                  </a14:m>
                  <a:r>
                    <a:rPr lang="en-US" sz="1600" b="0" dirty="0"/>
                    <a:t>	(</a:t>
                  </a:r>
                  <a:r>
                    <a:rPr lang="el-GR" sz="1600" b="0" dirty="0"/>
                    <a:t>Λ</a:t>
                  </a:r>
                  <a:r>
                    <a:rPr lang="en-US" sz="1600" b="0" dirty="0"/>
                    <a:t> is capital </a:t>
                  </a:r>
                  <a:r>
                    <a:rPr lang="el-GR" sz="1600" b="0" dirty="0"/>
                    <a:t>λ</a:t>
                  </a:r>
                  <a:r>
                    <a:rPr lang="en-US" sz="1600" b="0" dirty="0"/>
                    <a:t>)</a:t>
                  </a:r>
                </a:p>
                <a:p>
                  <a:pPr marL="0" indent="0">
                    <a:buNone/>
                  </a:pPr>
                  <a:endParaRPr lang="en-US" sz="1600" dirty="0"/>
                </a:p>
                <a:p>
                  <a:pPr marL="0" indent="0" algn="ctr">
                    <a:buNone/>
                  </a:pPr>
                  <a:r>
                    <a:rPr lang="en-US" sz="1600" dirty="0"/>
                    <a:t>(</a:t>
                  </a:r>
                  <a14:m>
                    <m:oMath xmlns:m="http://schemas.openxmlformats.org/officeDocument/2006/math">
                      <m:sSup>
                        <m:sSupPr>
                          <m:ctrlPr>
                            <a:rPr lang="en-US" sz="1600" i="1" smtClean="0">
                              <a:latin typeface="Cambria Math" panose="02040503050406030204" pitchFamily="18" charset="0"/>
                            </a:rPr>
                          </m:ctrlPr>
                        </m:sSup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e>
                        <m:sup>
                          <m:r>
                            <a:rPr lang="en-US" sz="1600" b="0" i="1" smtClean="0">
                              <a:latin typeface="Cambria Math" panose="02040503050406030204" pitchFamily="18" charset="0"/>
                            </a:rPr>
                            <m:t>−1</m:t>
                          </m:r>
                        </m:sup>
                      </m:sSup>
                      <m:r>
                        <a:rPr lang="en-US" sz="1600" b="0" i="1" smtClean="0">
                          <a:latin typeface="Cambria Math" panose="02040503050406030204" pitchFamily="18" charset="0"/>
                        </a:rPr>
                        <m:t>)</m:t>
                      </m:r>
                      <m:r>
                        <a:rPr lang="en-US" sz="1600" b="0" i="1" smtClean="0">
                          <a:latin typeface="Cambria Math" panose="02040503050406030204" pitchFamily="18" charset="0"/>
                        </a:rPr>
                        <m:t>𝐴</m:t>
                      </m:r>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p>
                            <m:sSupPr>
                              <m:ctrlPr>
                                <a:rPr lang="en-US" sz="1600" i="1" smtClean="0">
                                  <a:latin typeface="Cambria Math" panose="02040503050406030204" pitchFamily="18" charset="0"/>
                                </a:rPr>
                              </m:ctrlPr>
                            </m:sSup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e>
                            <m:sup>
                              <m:r>
                                <a:rPr lang="en-US" sz="1600" b="0" i="1" smtClean="0">
                                  <a:latin typeface="Cambria Math" panose="02040503050406030204" pitchFamily="18" charset="0"/>
                                </a:rPr>
                                <m:t>−1</m:t>
                              </m:r>
                            </m:sup>
                          </m:sSup>
                        </m:e>
                      </m:d>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 </m:t>
                      </m:r>
                      <m:r>
                        <a:rPr lang="el-GR" sz="1600" b="0" i="1" smtClean="0">
                          <a:latin typeface="Cambria Math" panose="02040503050406030204" pitchFamily="18" charset="0"/>
                          <a:ea typeface="Cambria Math" panose="02040503050406030204" pitchFamily="18" charset="0"/>
                        </a:rPr>
                        <m:t>𝛬</m:t>
                      </m:r>
                    </m:oMath>
                  </a14:m>
                  <a:r>
                    <a:rPr lang="en-US" sz="1600" b="0" dirty="0">
                      <a:ea typeface="Cambria Math" panose="02040503050406030204" pitchFamily="18" charset="0"/>
                    </a:rPr>
                    <a:t>…..(remember </a:t>
                  </a:r>
                  <a14:m>
                    <m:oMath xmlns:m="http://schemas.openxmlformats.org/officeDocument/2006/math">
                      <m:d>
                        <m:dPr>
                          <m:ctrlPr>
                            <a:rPr lang="en-US" sz="1600" b="0" i="1" smtClean="0">
                              <a:latin typeface="Cambria Math" panose="02040503050406030204" pitchFamily="18" charset="0"/>
                            </a:rPr>
                          </m:ctrlPr>
                        </m:dPr>
                        <m:e>
                          <m:sSup>
                            <m:sSupPr>
                              <m:ctrlPr>
                                <a:rPr lang="en-US" sz="1600" i="1" smtClean="0">
                                  <a:latin typeface="Cambria Math" panose="02040503050406030204" pitchFamily="18" charset="0"/>
                                </a:rPr>
                              </m:ctrlPr>
                            </m:sSup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e>
                            <m:sup>
                              <m:r>
                                <a:rPr lang="en-US" sz="1600" b="0" i="1" smtClean="0">
                                  <a:latin typeface="Cambria Math" panose="02040503050406030204" pitchFamily="18" charset="0"/>
                                </a:rPr>
                                <m:t>−1</m:t>
                              </m:r>
                            </m:sup>
                          </m:sSup>
                        </m:e>
                      </m:d>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 </m:t>
                      </m:r>
                    </m:oMath>
                  </a14:m>
                  <a:r>
                    <a:rPr lang="en-US" sz="1600" b="0" dirty="0">
                      <a:ea typeface="Cambria Math" panose="02040503050406030204" pitchFamily="18" charset="0"/>
                    </a:rPr>
                    <a:t>=</a:t>
                  </a:r>
                  <a:r>
                    <a:rPr lang="el-GR" sz="1600" b="0" dirty="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𝐼</m:t>
                      </m:r>
                    </m:oMath>
                  </a14:m>
                  <a:r>
                    <a:rPr lang="en-US" sz="1600" b="0" dirty="0">
                      <a:ea typeface="Cambria Math" panose="02040503050406030204" pitchFamily="18" charset="0"/>
                    </a:rPr>
                    <a:t>)</a:t>
                  </a:r>
                </a:p>
                <a:p>
                  <a:pPr marL="0" indent="0" algn="ctr">
                    <a:buNone/>
                  </a:pPr>
                  <a14:m>
                    <m:oMath xmlns:m="http://schemas.openxmlformats.org/officeDocument/2006/math">
                      <m:sSup>
                        <m:sSupPr>
                          <m:ctrlPr>
                            <a:rPr lang="en-US" sz="1600" b="1" i="1" smtClean="0">
                              <a:latin typeface="Cambria Math" panose="02040503050406030204" pitchFamily="18" charset="0"/>
                            </a:rPr>
                          </m:ctrlPr>
                        </m:s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m:t>
                          </m:r>
                          <m:r>
                            <a:rPr lang="en-US" sz="1600" b="1" i="1" smtClean="0">
                              <a:latin typeface="Cambria Math" panose="02040503050406030204" pitchFamily="18" charset="0"/>
                            </a:rPr>
                            <m:t>𝟏</m:t>
                          </m:r>
                        </m:sup>
                      </m:sSup>
                      <m:r>
                        <a:rPr lang="en-US" sz="1600" b="1" i="1" smtClean="0">
                          <a:latin typeface="Cambria Math" panose="02040503050406030204" pitchFamily="18" charset="0"/>
                        </a:rPr>
                        <m:t>𝑨</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m:t>
                      </m:r>
                      <m:r>
                        <a:rPr lang="el-GR" sz="1600" b="1" i="1" smtClean="0">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 [always] or </a:t>
                  </a:r>
                  <a14:m>
                    <m:oMath xmlns:m="http://schemas.openxmlformats.org/officeDocument/2006/math">
                      <m:sSup>
                        <m:sSupPr>
                          <m:ctrlPr>
                            <a:rPr lang="en-US" sz="1600" b="1" i="1" smtClean="0">
                              <a:latin typeface="Cambria Math" panose="02040503050406030204" pitchFamily="18" charset="0"/>
                            </a:rPr>
                          </m:ctrlPr>
                        </m:s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𝑻</m:t>
                          </m:r>
                        </m:sup>
                      </m:sSup>
                      <m:r>
                        <a:rPr lang="en-US" sz="1600" b="1" i="1" smtClean="0">
                          <a:latin typeface="Cambria Math" panose="02040503050406030204" pitchFamily="18" charset="0"/>
                        </a:rPr>
                        <m:t>𝑨</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m:t>
                      </m:r>
                      <m:r>
                        <a:rPr lang="el-GR" sz="1600" b="1" i="1" smtClean="0">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 [</a:t>
                  </a:r>
                  <a14:m>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𝒊𝒇</m:t>
                          </m:r>
                          <m:r>
                            <a:rPr lang="en-US" sz="1600" b="1" i="1" smtClean="0">
                              <a:latin typeface="Cambria Math" panose="02040503050406030204" pitchFamily="18" charset="0"/>
                            </a:rPr>
                            <m:t> </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𝑻</m:t>
                          </m:r>
                        </m:sup>
                      </m:sSup>
                    </m:oMath>
                  </a14:m>
                  <a:r>
                    <a:rPr lang="en-US" sz="1600" b="1" dirty="0"/>
                    <a:t> </a:t>
                  </a:r>
                  <a14:m>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oMath>
                  </a14:m>
                  <a:r>
                    <a:rPr lang="en-US" sz="1600" b="1" dirty="0">
                      <a:ea typeface="Cambria Math" panose="02040503050406030204" pitchFamily="18" charset="0"/>
                    </a:rPr>
                    <a:t>= I]</a:t>
                  </a:r>
                </a:p>
                <a:p>
                  <a:pPr marL="0" indent="0" algn="ctr">
                    <a:buNone/>
                  </a:pPr>
                  <a:r>
                    <a:rPr lang="en-US" sz="1600" b="1" dirty="0">
                      <a:ea typeface="Cambria Math" panose="02040503050406030204" pitchFamily="18" charset="0"/>
                    </a:rPr>
                    <a:t>Or</a:t>
                  </a:r>
                </a:p>
                <a:p>
                  <a:pPr marL="0" indent="0" algn="ctr">
                    <a:buNone/>
                  </a:pPr>
                  <a14:m>
                    <m:oMath xmlns:m="http://schemas.openxmlformats.org/officeDocument/2006/math">
                      <m:r>
                        <a:rPr lang="en-US" sz="1600" b="1" i="1" smtClean="0">
                          <a:latin typeface="Cambria Math" panose="02040503050406030204" pitchFamily="18" charset="0"/>
                        </a:rPr>
                        <m:t>𝑨</m:t>
                      </m:r>
                      <m:r>
                        <a:rPr lang="en-US" sz="1600" b="1" i="1" smtClean="0">
                          <a:latin typeface="Cambria Math" panose="02040503050406030204" pitchFamily="18" charset="0"/>
                        </a:rPr>
                        <m:t>=</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r>
                        <a:rPr lang="el-GR" sz="1600" b="1" i="1" smtClean="0">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 </a:t>
                  </a:r>
                  <a14:m>
                    <m:oMath xmlns:m="http://schemas.openxmlformats.org/officeDocument/2006/math">
                      <m:sSup>
                        <m:sSupPr>
                          <m:ctrlPr>
                            <a:rPr lang="en-US" sz="1600" b="1" i="1" smtClean="0">
                              <a:latin typeface="Cambria Math" panose="02040503050406030204" pitchFamily="18" charset="0"/>
                            </a:rPr>
                          </m:ctrlPr>
                        </m:s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m:t>
                          </m:r>
                          <m:r>
                            <a:rPr lang="en-US" sz="1600" b="1" i="1" smtClean="0">
                              <a:latin typeface="Cambria Math" panose="02040503050406030204" pitchFamily="18" charset="0"/>
                            </a:rPr>
                            <m:t>𝟏</m:t>
                          </m:r>
                        </m:sup>
                      </m:sSup>
                    </m:oMath>
                  </a14:m>
                  <a:r>
                    <a:rPr lang="en-US" sz="1600" b="1" dirty="0">
                      <a:ea typeface="Cambria Math" panose="02040503050406030204" pitchFamily="18" charset="0"/>
                    </a:rPr>
                    <a:t> [This is called Eigen decomposition]</a:t>
                  </a: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mc:Choice>
          <mc:Fallback xmlns="">
            <p:sp>
              <p:nvSpPr>
                <p:cNvPr id="9" name="Content Placeholder 2">
                  <a:extLst>
                    <a:ext uri="{FF2B5EF4-FFF2-40B4-BE49-F238E27FC236}">
                      <a16:creationId xmlns:a16="http://schemas.microsoft.com/office/drawing/2014/main" id="{CEAD3FEC-6F6E-AE38-A9B6-4ECB1C7944A3}"/>
                    </a:ext>
                  </a:extLst>
                </p:cNvPr>
                <p:cNvSpPr txBox="1">
                  <a:spLocks noRot="1" noChangeAspect="1" noMove="1" noResize="1" noEditPoints="1" noAdjustHandles="1" noChangeArrowheads="1" noChangeShapeType="1" noTextEdit="1"/>
                </p:cNvSpPr>
                <p:nvPr/>
              </p:nvSpPr>
              <p:spPr>
                <a:xfrm>
                  <a:off x="6209859" y="600152"/>
                  <a:ext cx="5266061" cy="5818910"/>
                </a:xfrm>
                <a:prstGeom prst="rect">
                  <a:avLst/>
                </a:prstGeom>
                <a:blipFill>
                  <a:blip r:embed="rId3"/>
                  <a:stretch>
                    <a:fillRect l="-694" t="-733"/>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513413A1-DE1C-0F09-7265-9DE1987AC2F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200000"/>
                      </a14:imgEffect>
                    </a14:imgLayer>
                  </a14:imgProps>
                </a:ext>
              </a:extLst>
            </a:blip>
            <a:stretch>
              <a:fillRect/>
            </a:stretch>
          </p:blipFill>
          <p:spPr>
            <a:xfrm>
              <a:off x="6426542" y="5097975"/>
              <a:ext cx="4832694" cy="1321087"/>
            </a:xfrm>
            <a:prstGeom prst="rect">
              <a:avLst/>
            </a:prstGeom>
          </p:spPr>
        </p:pic>
      </p:grpSp>
    </p:spTree>
    <p:extLst>
      <p:ext uri="{BB962C8B-B14F-4D97-AF65-F5344CB8AC3E}">
        <p14:creationId xmlns:p14="http://schemas.microsoft.com/office/powerpoint/2010/main" val="398435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3CBE-E8C7-23E8-C7AF-A75CD385B4D5}"/>
              </a:ext>
            </a:extLst>
          </p:cNvPr>
          <p:cNvSpPr>
            <a:spLocks noGrp="1"/>
          </p:cNvSpPr>
          <p:nvPr>
            <p:ph type="title"/>
          </p:nvPr>
        </p:nvSpPr>
        <p:spPr/>
        <p:txBody>
          <a:bodyPr/>
          <a:lstStyle/>
          <a:p>
            <a:r>
              <a:rPr lang="en-US" sz="3200" b="1" dirty="0"/>
              <a:t>Singular Value Decomposition : A = USV</a:t>
            </a:r>
            <a:r>
              <a:rPr lang="en-US" sz="3200" b="1" baseline="30000" dirty="0"/>
              <a:t>T </a:t>
            </a:r>
            <a:r>
              <a:rPr lang="en-US" sz="3200" b="1" dirty="0"/>
              <a:t>: What is SVD?</a:t>
            </a:r>
            <a:endParaRPr lang="en-IN" baseline="30000" dirty="0"/>
          </a:p>
        </p:txBody>
      </p:sp>
      <p:sp>
        <p:nvSpPr>
          <p:cNvPr id="13" name="TextBox 12">
            <a:extLst>
              <a:ext uri="{FF2B5EF4-FFF2-40B4-BE49-F238E27FC236}">
                <a16:creationId xmlns:a16="http://schemas.microsoft.com/office/drawing/2014/main" id="{79713D6E-795C-9166-8D9A-CF8CDC5E077A}"/>
              </a:ext>
            </a:extLst>
          </p:cNvPr>
          <p:cNvSpPr txBox="1"/>
          <p:nvPr/>
        </p:nvSpPr>
        <p:spPr>
          <a:xfrm>
            <a:off x="1542472" y="6596390"/>
            <a:ext cx="7915564" cy="261610"/>
          </a:xfrm>
          <a:prstGeom prst="rect">
            <a:avLst/>
          </a:prstGeom>
          <a:noFill/>
        </p:spPr>
        <p:txBody>
          <a:bodyPr wrap="square">
            <a:spAutoFit/>
          </a:bodyPr>
          <a:lstStyle>
            <a:defPPr>
              <a:defRPr lang="en-US"/>
            </a:defPPr>
            <a:lvl1pPr>
              <a:defRPr sz="1100" b="0" i="0" u="sng">
                <a:effectLst/>
                <a:latin typeface="sohne"/>
              </a:defRPr>
            </a:lvl1pPr>
          </a:lstStyle>
          <a:p>
            <a:r>
              <a:rPr lang="en-IN" dirty="0"/>
              <a:t>Special Matrix properties : https://jonathan-hui.medium.com/machine-learning-linear-algebra-special-matrices-c750cd742dfe</a:t>
            </a:r>
          </a:p>
        </p:txBody>
      </p:sp>
      <p:grpSp>
        <p:nvGrpSpPr>
          <p:cNvPr id="38" name="Group 37">
            <a:extLst>
              <a:ext uri="{FF2B5EF4-FFF2-40B4-BE49-F238E27FC236}">
                <a16:creationId xmlns:a16="http://schemas.microsoft.com/office/drawing/2014/main" id="{11867C08-E875-7542-AB65-5E8D36B5B933}"/>
              </a:ext>
            </a:extLst>
          </p:cNvPr>
          <p:cNvGrpSpPr/>
          <p:nvPr/>
        </p:nvGrpSpPr>
        <p:grpSpPr>
          <a:xfrm>
            <a:off x="5740028" y="537978"/>
            <a:ext cx="6451972" cy="5922235"/>
            <a:chOff x="5740028" y="537978"/>
            <a:chExt cx="6451972" cy="5922235"/>
          </a:xfrm>
        </p:grpSpPr>
        <p:grpSp>
          <p:nvGrpSpPr>
            <p:cNvPr id="39" name="Group 38">
              <a:extLst>
                <a:ext uri="{FF2B5EF4-FFF2-40B4-BE49-F238E27FC236}">
                  <a16:creationId xmlns:a16="http://schemas.microsoft.com/office/drawing/2014/main" id="{15B931E9-C05F-4FF5-1E80-56D5F6FA3B5B}"/>
                </a:ext>
              </a:extLst>
            </p:cNvPr>
            <p:cNvGrpSpPr/>
            <p:nvPr/>
          </p:nvGrpSpPr>
          <p:grpSpPr>
            <a:xfrm>
              <a:off x="5740028" y="537978"/>
              <a:ext cx="6301168" cy="4568246"/>
              <a:chOff x="5523345" y="646462"/>
              <a:chExt cx="6301168" cy="4568246"/>
            </a:xfrm>
          </p:grpSpPr>
          <p:pic>
            <p:nvPicPr>
              <p:cNvPr id="47" name="Picture 46">
                <a:extLst>
                  <a:ext uri="{FF2B5EF4-FFF2-40B4-BE49-F238E27FC236}">
                    <a16:creationId xmlns:a16="http://schemas.microsoft.com/office/drawing/2014/main" id="{2994CE86-68AB-F511-2311-135B9C4E4514}"/>
                  </a:ext>
                </a:extLst>
              </p:cNvPr>
              <p:cNvPicPr>
                <a:picLocks noChangeAspect="1"/>
              </p:cNvPicPr>
              <p:nvPr/>
            </p:nvPicPr>
            <p:blipFill>
              <a:blip r:embed="rId2"/>
              <a:stretch>
                <a:fillRect/>
              </a:stretch>
            </p:blipFill>
            <p:spPr>
              <a:xfrm>
                <a:off x="7749309" y="646462"/>
                <a:ext cx="1551709" cy="710881"/>
              </a:xfrm>
              <a:prstGeom prst="rect">
                <a:avLst/>
              </a:prstGeom>
            </p:spPr>
          </p:pic>
          <p:pic>
            <p:nvPicPr>
              <p:cNvPr id="48" name="Picture 47">
                <a:extLst>
                  <a:ext uri="{FF2B5EF4-FFF2-40B4-BE49-F238E27FC236}">
                    <a16:creationId xmlns:a16="http://schemas.microsoft.com/office/drawing/2014/main" id="{AF3B8072-3F19-88F7-3AA9-85840671148B}"/>
                  </a:ext>
                </a:extLst>
              </p:cNvPr>
              <p:cNvPicPr>
                <a:picLocks noChangeAspect="1"/>
              </p:cNvPicPr>
              <p:nvPr/>
            </p:nvPicPr>
            <p:blipFill>
              <a:blip r:embed="rId3"/>
              <a:stretch>
                <a:fillRect/>
              </a:stretch>
            </p:blipFill>
            <p:spPr>
              <a:xfrm>
                <a:off x="5742199" y="1352338"/>
                <a:ext cx="6082314" cy="2167745"/>
              </a:xfrm>
              <a:prstGeom prst="rect">
                <a:avLst/>
              </a:prstGeom>
            </p:spPr>
          </p:pic>
          <p:pic>
            <p:nvPicPr>
              <p:cNvPr id="49" name="Picture 48">
                <a:extLst>
                  <a:ext uri="{FF2B5EF4-FFF2-40B4-BE49-F238E27FC236}">
                    <a16:creationId xmlns:a16="http://schemas.microsoft.com/office/drawing/2014/main" id="{EE18018B-41AA-2A40-7803-872AC96316CA}"/>
                  </a:ext>
                </a:extLst>
              </p:cNvPr>
              <p:cNvPicPr>
                <a:picLocks noChangeAspect="1"/>
              </p:cNvPicPr>
              <p:nvPr/>
            </p:nvPicPr>
            <p:blipFill>
              <a:blip r:embed="rId4"/>
              <a:stretch>
                <a:fillRect/>
              </a:stretch>
            </p:blipFill>
            <p:spPr>
              <a:xfrm>
                <a:off x="5523345" y="4130806"/>
                <a:ext cx="6147062" cy="1083902"/>
              </a:xfrm>
              <a:prstGeom prst="rect">
                <a:avLst/>
              </a:prstGeom>
            </p:spPr>
          </p:pic>
          <p:cxnSp>
            <p:nvCxnSpPr>
              <p:cNvPr id="50" name="Straight Arrow Connector 49">
                <a:extLst>
                  <a:ext uri="{FF2B5EF4-FFF2-40B4-BE49-F238E27FC236}">
                    <a16:creationId xmlns:a16="http://schemas.microsoft.com/office/drawing/2014/main" id="{2F2464F9-DD0F-B951-3C23-A6B87E47CA0C}"/>
                  </a:ext>
                </a:extLst>
              </p:cNvPr>
              <p:cNvCxnSpPr/>
              <p:nvPr/>
            </p:nvCxnSpPr>
            <p:spPr>
              <a:xfrm>
                <a:off x="6446982" y="3325091"/>
                <a:ext cx="674254" cy="11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B0122FF-296A-AFD9-8F87-9317FBCBF6E5}"/>
                  </a:ext>
                </a:extLst>
              </p:cNvPr>
              <p:cNvCxnSpPr>
                <a:cxnSpLocks/>
              </p:cNvCxnSpPr>
              <p:nvPr/>
            </p:nvCxnSpPr>
            <p:spPr>
              <a:xfrm>
                <a:off x="7536873" y="3325091"/>
                <a:ext cx="212436" cy="11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3416377-E0E7-9D0C-4C55-F86EAD279C40}"/>
                  </a:ext>
                </a:extLst>
              </p:cNvPr>
              <p:cNvCxnSpPr>
                <a:cxnSpLocks/>
              </p:cNvCxnSpPr>
              <p:nvPr/>
            </p:nvCxnSpPr>
            <p:spPr>
              <a:xfrm>
                <a:off x="9035604" y="3429000"/>
                <a:ext cx="514796" cy="875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BCD5A17-7074-52E0-DDFD-8358891489BD}"/>
                  </a:ext>
                </a:extLst>
              </p:cNvPr>
              <p:cNvCxnSpPr>
                <a:cxnSpLocks/>
              </p:cNvCxnSpPr>
              <p:nvPr/>
            </p:nvCxnSpPr>
            <p:spPr>
              <a:xfrm flipH="1">
                <a:off x="11466118" y="3429000"/>
                <a:ext cx="204289" cy="1484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E204BE2-150E-57D9-F26C-82D9640F3BD7}"/>
                  </a:ext>
                </a:extLst>
              </p:cNvPr>
              <p:cNvCxnSpPr>
                <a:cxnSpLocks/>
              </p:cNvCxnSpPr>
              <p:nvPr/>
            </p:nvCxnSpPr>
            <p:spPr>
              <a:xfrm>
                <a:off x="10049164" y="2912191"/>
                <a:ext cx="0" cy="1760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Left Brace 39">
              <a:extLst>
                <a:ext uri="{FF2B5EF4-FFF2-40B4-BE49-F238E27FC236}">
                  <a16:creationId xmlns:a16="http://schemas.microsoft.com/office/drawing/2014/main" id="{892E87C6-CB29-81A2-F556-22C8B91F1291}"/>
                </a:ext>
              </a:extLst>
            </p:cNvPr>
            <p:cNvSpPr/>
            <p:nvPr/>
          </p:nvSpPr>
          <p:spPr>
            <a:xfrm rot="16200000">
              <a:off x="7516719" y="4393510"/>
              <a:ext cx="261609" cy="1293463"/>
            </a:xfrm>
            <a:prstGeom prst="leftBrace">
              <a:avLst>
                <a:gd name="adj1" fmla="val 360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1" name="Left Brace 40">
              <a:extLst>
                <a:ext uri="{FF2B5EF4-FFF2-40B4-BE49-F238E27FC236}">
                  <a16:creationId xmlns:a16="http://schemas.microsoft.com/office/drawing/2014/main" id="{C4AF9645-DDD8-59B0-509E-39265E47BC28}"/>
                </a:ext>
              </a:extLst>
            </p:cNvPr>
            <p:cNvSpPr/>
            <p:nvPr/>
          </p:nvSpPr>
          <p:spPr>
            <a:xfrm rot="16200000">
              <a:off x="10527172" y="4113817"/>
              <a:ext cx="261610" cy="2049636"/>
            </a:xfrm>
            <a:prstGeom prst="leftBrace">
              <a:avLst>
                <a:gd name="adj1" fmla="val 360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Left Brace 41">
              <a:extLst>
                <a:ext uri="{FF2B5EF4-FFF2-40B4-BE49-F238E27FC236}">
                  <a16:creationId xmlns:a16="http://schemas.microsoft.com/office/drawing/2014/main" id="{107D3A60-DD89-56F7-9912-73156EFA8210}"/>
                </a:ext>
              </a:extLst>
            </p:cNvPr>
            <p:cNvSpPr/>
            <p:nvPr/>
          </p:nvSpPr>
          <p:spPr>
            <a:xfrm rot="16200000">
              <a:off x="8869233" y="4526799"/>
              <a:ext cx="261610" cy="1085641"/>
            </a:xfrm>
            <a:prstGeom prst="leftBrace">
              <a:avLst>
                <a:gd name="adj1" fmla="val 360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43" name="Picture 42">
              <a:extLst>
                <a:ext uri="{FF2B5EF4-FFF2-40B4-BE49-F238E27FC236}">
                  <a16:creationId xmlns:a16="http://schemas.microsoft.com/office/drawing/2014/main" id="{D92E3280-321E-B82C-C812-4D52D0BEF16D}"/>
                </a:ext>
              </a:extLst>
            </p:cNvPr>
            <p:cNvPicPr>
              <a:picLocks noChangeAspect="1"/>
            </p:cNvPicPr>
            <p:nvPr/>
          </p:nvPicPr>
          <p:blipFill>
            <a:blip r:embed="rId5"/>
            <a:stretch>
              <a:fillRect/>
            </a:stretch>
          </p:blipFill>
          <p:spPr>
            <a:xfrm>
              <a:off x="6005079" y="5257603"/>
              <a:ext cx="6186921" cy="1202610"/>
            </a:xfrm>
            <a:prstGeom prst="rect">
              <a:avLst/>
            </a:prstGeom>
          </p:spPr>
        </p:pic>
        <p:cxnSp>
          <p:nvCxnSpPr>
            <p:cNvPr id="44" name="Straight Arrow Connector 43">
              <a:extLst>
                <a:ext uri="{FF2B5EF4-FFF2-40B4-BE49-F238E27FC236}">
                  <a16:creationId xmlns:a16="http://schemas.microsoft.com/office/drawing/2014/main" id="{6BAA05DF-44D0-F1D1-1731-D7B8EA52DFE5}"/>
                </a:ext>
              </a:extLst>
            </p:cNvPr>
            <p:cNvCxnSpPr>
              <a:stCxn id="40" idx="1"/>
            </p:cNvCxnSpPr>
            <p:nvPr/>
          </p:nvCxnSpPr>
          <p:spPr>
            <a:xfrm>
              <a:off x="7647524" y="5171046"/>
              <a:ext cx="809693" cy="208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34AC004-D868-7745-1D0F-62A94D39A22A}"/>
                </a:ext>
              </a:extLst>
            </p:cNvPr>
            <p:cNvCxnSpPr>
              <a:cxnSpLocks/>
              <a:stCxn id="42" idx="1"/>
            </p:cNvCxnSpPr>
            <p:nvPr/>
          </p:nvCxnSpPr>
          <p:spPr>
            <a:xfrm>
              <a:off x="9000039" y="5200425"/>
              <a:ext cx="886010" cy="17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D454E85-4C72-1547-9A9B-0753F5A4B99D}"/>
                </a:ext>
              </a:extLst>
            </p:cNvPr>
            <p:cNvCxnSpPr>
              <a:cxnSpLocks/>
              <a:stCxn id="41" idx="1"/>
            </p:cNvCxnSpPr>
            <p:nvPr/>
          </p:nvCxnSpPr>
          <p:spPr>
            <a:xfrm>
              <a:off x="10657977" y="5269440"/>
              <a:ext cx="739696" cy="151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289BF0A-6FC3-6F24-1C50-0B4FFCA12F2F}"/>
                  </a:ext>
                </a:extLst>
              </p:cNvPr>
              <p:cNvSpPr txBox="1">
                <a:spLocks/>
              </p:cNvSpPr>
              <p:nvPr/>
            </p:nvSpPr>
            <p:spPr>
              <a:xfrm>
                <a:off x="150804" y="683279"/>
                <a:ext cx="5511085" cy="5818910"/>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1600" b="1" i="1" smtClean="0">
                        <a:latin typeface="Cambria Math" panose="02040503050406030204" pitchFamily="18" charset="0"/>
                      </a:rPr>
                      <m:t>𝑨</m:t>
                    </m:r>
                    <m:r>
                      <a:rPr lang="en-US" sz="1600" b="1" i="1" smtClean="0">
                        <a:latin typeface="Cambria Math" panose="02040503050406030204" pitchFamily="18" charset="0"/>
                      </a:rPr>
                      <m:t>=</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r>
                      <a:rPr lang="el-GR" sz="1600" b="1" i="1" smtClean="0">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 </a:t>
                </a:r>
                <a14:m>
                  <m:oMath xmlns:m="http://schemas.openxmlformats.org/officeDocument/2006/math">
                    <m:sSup>
                      <m:sSupPr>
                        <m:ctrlPr>
                          <a:rPr lang="en-US" sz="1600" b="1" i="1" smtClean="0">
                            <a:latin typeface="Cambria Math" panose="02040503050406030204" pitchFamily="18" charset="0"/>
                          </a:rPr>
                        </m:ctrlPr>
                      </m:s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m:t>
                        </m:r>
                        <m:r>
                          <a:rPr lang="en-US" sz="1600" b="1" i="1" smtClean="0">
                            <a:latin typeface="Cambria Math" panose="02040503050406030204" pitchFamily="18" charset="0"/>
                          </a:rPr>
                          <m:t>𝟏</m:t>
                        </m:r>
                      </m:sup>
                    </m:sSup>
                  </m:oMath>
                </a14:m>
                <a:r>
                  <a:rPr lang="en-US" sz="1600" b="1" dirty="0">
                    <a:ea typeface="Cambria Math" panose="02040503050406030204" pitchFamily="18" charset="0"/>
                  </a:rPr>
                  <a:t> or </a:t>
                </a:r>
              </a:p>
              <a:p>
                <a:pPr marL="0" indent="0" algn="ctr">
                  <a:buNone/>
                </a:pPr>
                <a:endParaRPr lang="en-US" sz="1600" b="1"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r>
                  <a:rPr lang="en-US" sz="1600" b="1" dirty="0">
                    <a:ea typeface="Cambria Math" panose="02040503050406030204" pitchFamily="18" charset="0"/>
                  </a:rPr>
                  <a:t>	</a:t>
                </a:r>
              </a:p>
              <a:p>
                <a:r>
                  <a:rPr lang="en-US" sz="1600" dirty="0">
                    <a:ea typeface="Cambria Math" panose="02040503050406030204" pitchFamily="18" charset="0"/>
                  </a:rPr>
                  <a:t>Eigen decomposition works only for square matrix (</a:t>
                </a:r>
                <a:r>
                  <a:rPr lang="en-US" sz="1600" dirty="0" err="1">
                    <a:ea typeface="Cambria Math" panose="02040503050406030204" pitchFamily="18" charset="0"/>
                  </a:rPr>
                  <a:t>mxm</a:t>
                </a:r>
                <a:r>
                  <a:rPr lang="en-US" sz="1600" dirty="0">
                    <a:ea typeface="Cambria Math" panose="02040503050406030204" pitchFamily="18" charset="0"/>
                  </a:rPr>
                  <a:t> or </a:t>
                </a:r>
                <a:r>
                  <a:rPr lang="en-US" sz="1600" dirty="0" err="1">
                    <a:ea typeface="Cambria Math" panose="02040503050406030204" pitchFamily="18" charset="0"/>
                  </a:rPr>
                  <a:t>nxn</a:t>
                </a:r>
                <a:r>
                  <a:rPr lang="en-US" sz="1600" dirty="0">
                    <a:ea typeface="Cambria Math" panose="02040503050406030204" pitchFamily="18" charset="0"/>
                  </a:rPr>
                  <a:t>)– so what to do for non-square matrix (</a:t>
                </a:r>
                <a:r>
                  <a:rPr lang="en-US" sz="1600" dirty="0" err="1">
                    <a:ea typeface="Cambria Math" panose="02040503050406030204" pitchFamily="18" charset="0"/>
                  </a:rPr>
                  <a:t>mxn</a:t>
                </a:r>
                <a:r>
                  <a:rPr lang="en-US" sz="1600" dirty="0">
                    <a:ea typeface="Cambria Math" panose="02040503050406030204" pitchFamily="18" charset="0"/>
                  </a:rPr>
                  <a:t>)? </a:t>
                </a:r>
              </a:p>
              <a:p>
                <a:r>
                  <a:rPr lang="en-US" sz="1600" dirty="0">
                    <a:ea typeface="Cambria Math" panose="02040503050406030204" pitchFamily="18" charset="0"/>
                  </a:rPr>
                  <a:t>Nearly all the real-world data in the real world is non-square [number of columns (</a:t>
                </a:r>
                <a:r>
                  <a:rPr lang="en-US" sz="1600" dirty="0" err="1">
                    <a:ea typeface="Cambria Math" panose="02040503050406030204" pitchFamily="18" charset="0"/>
                  </a:rPr>
                  <a:t>num_c</a:t>
                </a:r>
                <a:r>
                  <a:rPr lang="en-US" sz="1600" dirty="0">
                    <a:ea typeface="Cambria Math" panose="02040503050406030204" pitchFamily="18" charset="0"/>
                  </a:rPr>
                  <a:t>) == features, number of  rows (</a:t>
                </a:r>
                <a:r>
                  <a:rPr lang="en-US" sz="1600" dirty="0" err="1">
                    <a:ea typeface="Cambria Math" panose="02040503050406030204" pitchFamily="18" charset="0"/>
                  </a:rPr>
                  <a:t>num_r</a:t>
                </a:r>
                <a:r>
                  <a:rPr lang="en-US" sz="1600" dirty="0">
                    <a:ea typeface="Cambria Math" panose="02040503050406030204" pitchFamily="18" charset="0"/>
                  </a:rPr>
                  <a:t>) == samples, </a:t>
                </a:r>
                <a:r>
                  <a:rPr lang="en-US" sz="1600" dirty="0" err="1">
                    <a:ea typeface="Cambria Math" panose="02040503050406030204" pitchFamily="18" charset="0"/>
                  </a:rPr>
                  <a:t>num_c</a:t>
                </a:r>
                <a:r>
                  <a:rPr lang="en-US" sz="1600" dirty="0">
                    <a:ea typeface="Cambria Math" panose="02040503050406030204" pitchFamily="18" charset="0"/>
                  </a:rPr>
                  <a:t> ≠ </a:t>
                </a:r>
                <a:r>
                  <a:rPr lang="en-US" sz="1600" dirty="0" err="1">
                    <a:ea typeface="Cambria Math" panose="02040503050406030204" pitchFamily="18" charset="0"/>
                  </a:rPr>
                  <a:t>num_r</a:t>
                </a:r>
                <a:r>
                  <a:rPr lang="en-US" sz="1600" dirty="0">
                    <a:ea typeface="Cambria Math" panose="02040503050406030204" pitchFamily="18" charset="0"/>
                  </a:rPr>
                  <a:t>]</a:t>
                </a:r>
              </a:p>
              <a:p>
                <a:r>
                  <a:rPr lang="en-US" sz="1600" dirty="0">
                    <a:ea typeface="Cambria Math" panose="02040503050406030204" pitchFamily="18" charset="0"/>
                  </a:rPr>
                  <a:t>We see that </a:t>
                </a:r>
                <a14:m>
                  <m:oMath xmlns:m="http://schemas.openxmlformats.org/officeDocument/2006/math">
                    <m:r>
                      <a:rPr lang="en-US" sz="1600" b="1" i="1" smtClean="0">
                        <a:latin typeface="Cambria Math" panose="02040503050406030204" pitchFamily="18" charset="0"/>
                      </a:rPr>
                      <m:t>𝑨</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𝑨</m:t>
                        </m:r>
                      </m:e>
                      <m:sup>
                        <m:r>
                          <a:rPr lang="en-US" sz="1600" b="1" i="1" smtClean="0">
                            <a:latin typeface="Cambria Math" panose="02040503050406030204" pitchFamily="18" charset="0"/>
                          </a:rPr>
                          <m:t>𝑻</m:t>
                        </m:r>
                      </m:sup>
                    </m:sSup>
                  </m:oMath>
                </a14:m>
                <a:r>
                  <a:rPr lang="en-US" sz="1600" dirty="0">
                    <a:ea typeface="Cambria Math" panose="02040503050406030204" pitchFamily="18" charset="0"/>
                  </a:rPr>
                  <a:t> and </a:t>
                </a:r>
                <a14:m>
                  <m:oMath xmlns:m="http://schemas.openxmlformats.org/officeDocument/2006/math">
                    <m:sSup>
                      <m:sSupPr>
                        <m:ctrlPr>
                          <a:rPr lang="en-US" sz="1600" b="1" i="1" smtClean="0">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r>
                      <a:rPr lang="en-US" sz="1600" b="1" i="1" smtClean="0">
                        <a:latin typeface="Cambria Math" panose="02040503050406030204" pitchFamily="18" charset="0"/>
                      </a:rPr>
                      <m:t>𝑨</m:t>
                    </m:r>
                  </m:oMath>
                </a14:m>
                <a:r>
                  <a:rPr lang="en-US" sz="1600" dirty="0">
                    <a:ea typeface="Cambria Math" panose="02040503050406030204" pitchFamily="18" charset="0"/>
                  </a:rPr>
                  <a:t> are square matrices (and also symmetric, with positive or zero eigen values)</a:t>
                </a:r>
              </a:p>
              <a:p>
                <a:r>
                  <a:rPr lang="en-US" sz="1600" dirty="0">
                    <a:ea typeface="Cambria Math" panose="02040503050406030204" pitchFamily="18" charset="0"/>
                  </a:rPr>
                  <a:t>Further</a:t>
                </a:r>
                <a:r>
                  <a:rPr lang="en-US" sz="1600" b="1" dirty="0"/>
                  <a:t> </a:t>
                </a:r>
                <a14:m>
                  <m:oMath xmlns:m="http://schemas.openxmlformats.org/officeDocument/2006/math">
                    <m:r>
                      <a:rPr lang="en-US" sz="1600" b="1" i="1">
                        <a:latin typeface="Cambria Math" panose="02040503050406030204" pitchFamily="18" charset="0"/>
                      </a:rPr>
                      <m:t>𝑨</m:t>
                    </m:r>
                    <m:sSup>
                      <m:sSupPr>
                        <m:ctrlPr>
                          <a:rPr lang="en-US" sz="1600" b="1" i="1">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oMath>
                </a14:m>
                <a:r>
                  <a:rPr lang="en-US" sz="1600" dirty="0">
                    <a:ea typeface="Cambria Math" panose="02040503050406030204" pitchFamily="18" charset="0"/>
                  </a:rPr>
                  <a:t> and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r>
                      <a:rPr lang="en-US" sz="1600" b="1" i="1">
                        <a:latin typeface="Cambria Math" panose="02040503050406030204" pitchFamily="18" charset="0"/>
                      </a:rPr>
                      <m:t>𝑨</m:t>
                    </m:r>
                  </m:oMath>
                </a14:m>
                <a:r>
                  <a:rPr lang="en-US" sz="1600" dirty="0">
                    <a:ea typeface="Cambria Math" panose="02040503050406030204" pitchFamily="18" charset="0"/>
                  </a:rPr>
                  <a:t> have the same eigen values. They have orthonormal eigen vectors – perpendicular to each other</a:t>
                </a:r>
              </a:p>
              <a:p>
                <a:r>
                  <a:rPr lang="en-US" sz="1600" b="1" dirty="0">
                    <a:ea typeface="Cambria Math" panose="02040503050406030204" pitchFamily="18" charset="0"/>
                  </a:rPr>
                  <a:t>SVD is a method to support decomposition of non-square matrix</a:t>
                </a:r>
              </a:p>
              <a:p>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 </m:t>
                        </m:r>
                      </m:sub>
                    </m:sSub>
                  </m:oMath>
                </a14:m>
                <a:r>
                  <a:rPr lang="en-US" sz="1600" dirty="0">
                    <a:ea typeface="Cambria Math" panose="02040503050406030204" pitchFamily="18" charset="0"/>
                  </a:rPr>
                  <a:t>is eigen vector of </a:t>
                </a:r>
                <a14:m>
                  <m:oMath xmlns:m="http://schemas.openxmlformats.org/officeDocument/2006/math">
                    <m:r>
                      <a:rPr lang="en-US" sz="1600" b="1" i="1">
                        <a:latin typeface="Cambria Math" panose="02040503050406030204" pitchFamily="18" charset="0"/>
                      </a:rPr>
                      <m:t>𝑨</m:t>
                    </m:r>
                    <m:sSup>
                      <m:sSupPr>
                        <m:ctrlPr>
                          <a:rPr lang="en-US" sz="1600" b="1" i="1">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oMath>
                </a14:m>
                <a:r>
                  <a:rPr lang="en-US" sz="1600" dirty="0">
                    <a:ea typeface="Cambria Math" panose="02040503050406030204" pitchFamily="18" charset="0"/>
                  </a:rPr>
                  <a:t>, the set of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 </m:t>
                        </m:r>
                      </m:sub>
                    </m:sSub>
                  </m:oMath>
                </a14:m>
                <a:r>
                  <a:rPr lang="en-US" sz="1600" dirty="0">
                    <a:ea typeface="Cambria Math" panose="02040503050406030204" pitchFamily="18" charset="0"/>
                  </a:rPr>
                  <a:t>is called </a:t>
                </a:r>
                <a14:m>
                  <m:oMath xmlns:m="http://schemas.openxmlformats.org/officeDocument/2006/math">
                    <m:r>
                      <a:rPr lang="en-US" sz="1600" b="0" i="1" smtClean="0">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𝑈</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𝑈</m:t>
                        </m:r>
                      </m:e>
                      <m:sup>
                        <m:r>
                          <a:rPr lang="en-US" sz="1600" b="0" i="1" smtClean="0">
                            <a:latin typeface="Cambria Math" panose="02040503050406030204" pitchFamily="18" charset="0"/>
                            <a:ea typeface="Cambria Math" panose="02040503050406030204" pitchFamily="18" charset="0"/>
                          </a:rPr>
                          <m:t>𝑇</m:t>
                        </m:r>
                      </m:sup>
                    </m:sSup>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m:t>
                    </m:r>
                  </m:oMath>
                </a14:m>
                <a:r>
                  <a:rPr lang="en-US" sz="1600" b="0" i="1" dirty="0">
                    <a:latin typeface="Cambria Math" panose="02040503050406030204" pitchFamily="18" charset="0"/>
                    <a:ea typeface="Cambria Math" panose="02040503050406030204" pitchFamily="18" charset="0"/>
                  </a:rPr>
                  <a:t> = </a:t>
                </a: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𝑈</m:t>
                    </m:r>
                  </m:oMath>
                </a14:m>
                <a:r>
                  <a:rPr lang="en-US" sz="1600" b="0" i="1" dirty="0">
                    <a:latin typeface="Cambria Math" panose="02040503050406030204" pitchFamily="18" charset="0"/>
                    <a:ea typeface="Cambria Math" panose="02040503050406030204" pitchFamily="18" charset="0"/>
                  </a:rPr>
                  <a:t> </a:t>
                </a:r>
                <a:r>
                  <a:rPr lang="en-US" sz="1600" dirty="0">
                    <a:ea typeface="Cambria Math" panose="02040503050406030204" pitchFamily="18" charset="0"/>
                  </a:rPr>
                  <a:t>…orthogonal matrix</a:t>
                </a:r>
                <a:endParaRPr lang="en-US" sz="1600" b="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 </m:t>
                        </m:r>
                      </m:sub>
                    </m:sSub>
                  </m:oMath>
                </a14:m>
                <a:r>
                  <a:rPr lang="en-US" sz="1600" dirty="0">
                    <a:ea typeface="Cambria Math" panose="02040503050406030204" pitchFamily="18" charset="0"/>
                  </a:rPr>
                  <a:t>is eigen vector of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r>
                      <a:rPr lang="en-US" sz="1600" b="1" i="1">
                        <a:latin typeface="Cambria Math" panose="02040503050406030204" pitchFamily="18" charset="0"/>
                      </a:rPr>
                      <m:t>𝑨</m:t>
                    </m:r>
                    <m:r>
                      <a:rPr lang="en-US" sz="1600" b="0" i="0" smtClean="0">
                        <a:latin typeface="Cambria Math" panose="02040503050406030204" pitchFamily="18" charset="0"/>
                      </a:rPr>
                      <m:t>,</m:t>
                    </m:r>
                    <m:r>
                      <m:rPr>
                        <m:nor/>
                      </m:rPr>
                      <a:rPr lang="en-US" sz="1600" dirty="0">
                        <a:ea typeface="Cambria Math" panose="02040503050406030204" pitchFamily="18" charset="0"/>
                      </a:rPr>
                      <m:t>, </m:t>
                    </m:r>
                    <m:r>
                      <m:rPr>
                        <m:nor/>
                      </m:rPr>
                      <a:rPr lang="en-US" sz="1600" dirty="0">
                        <a:ea typeface="Cambria Math" panose="02040503050406030204" pitchFamily="18" charset="0"/>
                      </a:rPr>
                      <m:t>the</m:t>
                    </m:r>
                    <m:r>
                      <m:rPr>
                        <m:nor/>
                      </m:rPr>
                      <a:rPr lang="en-US" sz="1600" dirty="0">
                        <a:ea typeface="Cambria Math" panose="02040503050406030204" pitchFamily="18" charset="0"/>
                      </a:rPr>
                      <m:t> </m:t>
                    </m:r>
                    <m:r>
                      <m:rPr>
                        <m:nor/>
                      </m:rPr>
                      <a:rPr lang="en-US" sz="1600" dirty="0">
                        <a:ea typeface="Cambria Math" panose="02040503050406030204" pitchFamily="18" charset="0"/>
                      </a:rPr>
                      <m:t>set</m:t>
                    </m:r>
                    <m:r>
                      <m:rPr>
                        <m:nor/>
                      </m:rPr>
                      <a:rPr lang="en-US" sz="1600" dirty="0">
                        <a:ea typeface="Cambria Math" panose="02040503050406030204" pitchFamily="18" charset="0"/>
                      </a:rPr>
                      <m:t> </m:t>
                    </m:r>
                    <m:r>
                      <m:rPr>
                        <m:nor/>
                      </m:rPr>
                      <a:rPr lang="en-US" sz="1600" dirty="0">
                        <a:ea typeface="Cambria Math" panose="02040503050406030204" pitchFamily="18" charset="0"/>
                      </a:rPr>
                      <m:t>of</m:t>
                    </m:r>
                    <m:r>
                      <m:rPr>
                        <m:nor/>
                      </m:rPr>
                      <a:rPr lang="en-US" sz="1600" dirty="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 </m:t>
                        </m:r>
                      </m:sub>
                    </m:sSub>
                    <m:r>
                      <m:rPr>
                        <m:nor/>
                      </m:rPr>
                      <a:rPr lang="en-US" sz="1600" dirty="0">
                        <a:ea typeface="Cambria Math" panose="02040503050406030204" pitchFamily="18" charset="0"/>
                      </a:rPr>
                      <m:t>is</m:t>
                    </m:r>
                    <m:r>
                      <m:rPr>
                        <m:nor/>
                      </m:rPr>
                      <a:rPr lang="en-US" sz="1600" dirty="0">
                        <a:ea typeface="Cambria Math" panose="02040503050406030204" pitchFamily="18" charset="0"/>
                      </a:rPr>
                      <m:t> </m:t>
                    </m:r>
                    <m:r>
                      <m:rPr>
                        <m:nor/>
                      </m:rPr>
                      <a:rPr lang="en-US" sz="1600" dirty="0">
                        <a:ea typeface="Cambria Math" panose="02040503050406030204" pitchFamily="18" charset="0"/>
                      </a:rPr>
                      <m:t>called</m:t>
                    </m:r>
                    <m:r>
                      <m:rPr>
                        <m:nor/>
                      </m:rPr>
                      <a:rPr lang="en-US" sz="1600" dirty="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𝑉</m:t>
                    </m:r>
                  </m:oMath>
                </a14:m>
                <a:r>
                  <a:rPr lang="en-US" sz="1600" dirty="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𝑉</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𝐼</m:t>
                    </m:r>
                  </m:oMath>
                </a14:m>
                <a:r>
                  <a:rPr lang="en-US" sz="1600" i="1" dirty="0">
                    <a:latin typeface="Cambria Math" panose="02040503050406030204" pitchFamily="18" charset="0"/>
                    <a:ea typeface="Cambria Math" panose="02040503050406030204" pitchFamily="18" charset="0"/>
                  </a:rPr>
                  <a:t> = </a:t>
                </a: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𝑉</m:t>
                    </m:r>
                  </m:oMath>
                </a14:m>
                <a:r>
                  <a:rPr lang="en-US" sz="1600" dirty="0">
                    <a:ea typeface="Cambria Math" panose="02040503050406030204" pitchFamily="18" charset="0"/>
                  </a:rPr>
                  <a:t>…orthogonal matrix</a:t>
                </a:r>
              </a:p>
              <a:p>
                <a:r>
                  <a:rPr lang="en-US" sz="1600" i="1" dirty="0">
                    <a:ea typeface="Cambria Math" panose="02040503050406030204" pitchFamily="18" charset="0"/>
                  </a:rPr>
                  <a:t>U</a:t>
                </a:r>
                <a:r>
                  <a:rPr lang="en-US" sz="1600" dirty="0">
                    <a:ea typeface="Cambria Math" panose="02040503050406030204" pitchFamily="18" charset="0"/>
                  </a:rPr>
                  <a:t> and </a:t>
                </a:r>
                <a:r>
                  <a:rPr lang="en-US" sz="1600" i="1" dirty="0">
                    <a:ea typeface="Cambria Math" panose="02040503050406030204" pitchFamily="18" charset="0"/>
                  </a:rPr>
                  <a:t>V</a:t>
                </a:r>
                <a:r>
                  <a:rPr lang="en-US" sz="1600" dirty="0">
                    <a:ea typeface="Cambria Math" panose="02040503050406030204" pitchFamily="18" charset="0"/>
                  </a:rPr>
                  <a:t> are called singular vectors of A</a:t>
                </a:r>
              </a:p>
              <a:p>
                <a:endParaRPr lang="en-US" sz="1600"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mc:Choice>
        <mc:Fallback xmlns="">
          <p:sp>
            <p:nvSpPr>
              <p:cNvPr id="72" name="Content Placeholder 2">
                <a:extLst>
                  <a:ext uri="{FF2B5EF4-FFF2-40B4-BE49-F238E27FC236}">
                    <a16:creationId xmlns:a16="http://schemas.microsoft.com/office/drawing/2014/main" id="{D289BF0A-6FC3-6F24-1C50-0B4FFCA12F2F}"/>
                  </a:ext>
                </a:extLst>
              </p:cNvPr>
              <p:cNvSpPr txBox="1">
                <a:spLocks noRot="1" noChangeAspect="1" noMove="1" noResize="1" noEditPoints="1" noAdjustHandles="1" noChangeArrowheads="1" noChangeShapeType="1" noTextEdit="1"/>
              </p:cNvSpPr>
              <p:nvPr/>
            </p:nvSpPr>
            <p:spPr>
              <a:xfrm>
                <a:off x="150804" y="683279"/>
                <a:ext cx="5511085" cy="5818910"/>
              </a:xfrm>
              <a:prstGeom prst="rect">
                <a:avLst/>
              </a:prstGeom>
              <a:blipFill>
                <a:blip r:embed="rId6"/>
                <a:stretch>
                  <a:fillRect l="-442" t="-942" r="-1438"/>
                </a:stretch>
              </a:blipFill>
            </p:spPr>
            <p:txBody>
              <a:bodyPr/>
              <a:lstStyle/>
              <a:p>
                <a:r>
                  <a:rPr lang="en-IN">
                    <a:noFill/>
                  </a:rPr>
                  <a:t> </a:t>
                </a:r>
              </a:p>
            </p:txBody>
          </p:sp>
        </mc:Fallback>
      </mc:AlternateContent>
      <p:pic>
        <p:nvPicPr>
          <p:cNvPr id="73" name="Picture 72">
            <a:extLst>
              <a:ext uri="{FF2B5EF4-FFF2-40B4-BE49-F238E27FC236}">
                <a16:creationId xmlns:a16="http://schemas.microsoft.com/office/drawing/2014/main" id="{CFB36CB6-9AF0-6082-C573-D9F82601482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200000"/>
                    </a14:imgEffect>
                  </a14:imgLayer>
                </a14:imgProps>
              </a:ext>
            </a:extLst>
          </a:blip>
          <a:stretch>
            <a:fillRect/>
          </a:stretch>
        </p:blipFill>
        <p:spPr>
          <a:xfrm>
            <a:off x="367487" y="1013547"/>
            <a:ext cx="4832694" cy="1321087"/>
          </a:xfrm>
          <a:prstGeom prst="rect">
            <a:avLst/>
          </a:prstGeom>
        </p:spPr>
      </p:pic>
    </p:spTree>
    <p:extLst>
      <p:ext uri="{BB962C8B-B14F-4D97-AF65-F5344CB8AC3E}">
        <p14:creationId xmlns:p14="http://schemas.microsoft.com/office/powerpoint/2010/main" val="55385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3CBE-E8C7-23E8-C7AF-A75CD385B4D5}"/>
              </a:ext>
            </a:extLst>
          </p:cNvPr>
          <p:cNvSpPr>
            <a:spLocks noGrp="1"/>
          </p:cNvSpPr>
          <p:nvPr>
            <p:ph type="title"/>
          </p:nvPr>
        </p:nvSpPr>
        <p:spPr/>
        <p:txBody>
          <a:bodyPr/>
          <a:lstStyle/>
          <a:p>
            <a:r>
              <a:rPr lang="en-US" sz="3200" b="1" dirty="0"/>
              <a:t>Singular Value Decomposition : A = USV</a:t>
            </a:r>
            <a:r>
              <a:rPr lang="en-US" sz="3200" b="1" baseline="30000" dirty="0"/>
              <a:t>T </a:t>
            </a:r>
            <a:r>
              <a:rPr lang="en-US" sz="3200" b="1" dirty="0"/>
              <a:t>: How it is derived?</a:t>
            </a:r>
            <a:endParaRPr lang="en-IN" baseline="30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EAD3FEC-6F6E-AE38-A9B6-4ECB1C7944A3}"/>
                  </a:ext>
                </a:extLst>
              </p:cNvPr>
              <p:cNvSpPr txBox="1">
                <a:spLocks/>
              </p:cNvSpPr>
              <p:nvPr/>
            </p:nvSpPr>
            <p:spPr>
              <a:xfrm>
                <a:off x="150803" y="683279"/>
                <a:ext cx="5040033" cy="581891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If generally, we have </a:t>
                </a:r>
                <a14:m>
                  <m:oMath xmlns:m="http://schemas.openxmlformats.org/officeDocument/2006/math">
                    <m:r>
                      <a:rPr lang="en-US" sz="1600" b="1" i="1" smtClean="0">
                        <a:latin typeface="Cambria Math" panose="02040503050406030204" pitchFamily="18" charset="0"/>
                      </a:rPr>
                      <m:t>𝑷</m:t>
                    </m:r>
                    <m:acc>
                      <m:accPr>
                        <m:chr m:val="⃑"/>
                        <m:ctrlPr>
                          <a:rPr lang="en-US" sz="1600" b="1" i="1">
                            <a:latin typeface="Cambria Math" panose="02040503050406030204" pitchFamily="18" charset="0"/>
                          </a:rPr>
                        </m:ctrlPr>
                      </m:accPr>
                      <m:e>
                        <m:r>
                          <a:rPr lang="en-US" sz="1600" b="1" i="1">
                            <a:latin typeface="Cambria Math" panose="02040503050406030204" pitchFamily="18" charset="0"/>
                          </a:rPr>
                          <m:t>𝒗</m:t>
                        </m:r>
                      </m:e>
                    </m:acc>
                    <m:r>
                      <a:rPr lang="en-US" sz="1600" b="1" i="1">
                        <a:latin typeface="Cambria Math" panose="02040503050406030204" pitchFamily="18" charset="0"/>
                      </a:rPr>
                      <m:t>= </m:t>
                    </m:r>
                    <m:acc>
                      <m:accPr>
                        <m:chr m:val="⃑"/>
                        <m:ctrlPr>
                          <a:rPr lang="en-US" sz="1600" b="1" i="1">
                            <a:latin typeface="Cambria Math" panose="02040503050406030204" pitchFamily="18" charset="0"/>
                          </a:rPr>
                        </m:ctrlPr>
                      </m:accPr>
                      <m:e>
                        <m:r>
                          <a:rPr lang="en-US" sz="1600" b="1" i="1">
                            <a:latin typeface="Cambria Math" panose="02040503050406030204" pitchFamily="18" charset="0"/>
                          </a:rPr>
                          <m:t>𝒗</m:t>
                        </m:r>
                      </m:e>
                    </m:acc>
                    <m:r>
                      <a:rPr lang="en-US" sz="1600" b="1" i="1">
                        <a:latin typeface="Cambria Math" panose="02040503050406030204" pitchFamily="18" charset="0"/>
                      </a:rPr>
                      <m:t> </m:t>
                    </m:r>
                    <m:r>
                      <a:rPr lang="el-GR" sz="1600" b="1" i="1">
                        <a:latin typeface="Cambria Math" panose="02040503050406030204" pitchFamily="18" charset="0"/>
                        <a:ea typeface="Cambria Math" panose="02040503050406030204" pitchFamily="18" charset="0"/>
                      </a:rPr>
                      <m:t>𝜦</m:t>
                    </m:r>
                  </m:oMath>
                </a14:m>
                <a:r>
                  <a:rPr lang="en-US" sz="1600" dirty="0"/>
                  <a:t>	(</a:t>
                </a:r>
                <a:r>
                  <a:rPr lang="el-GR" sz="1600" dirty="0"/>
                  <a:t>Λ</a:t>
                </a:r>
                <a:r>
                  <a:rPr lang="en-US" sz="1600" dirty="0"/>
                  <a:t> is capital </a:t>
                </a:r>
                <a:r>
                  <a:rPr lang="el-GR" sz="1600" dirty="0"/>
                  <a:t>λ </a:t>
                </a:r>
                <a14:m>
                  <m:oMath xmlns:m="http://schemas.openxmlformats.org/officeDocument/2006/math">
                    <m:r>
                      <a:rPr lang="en-US" sz="1600" b="0" i="0" smtClean="0">
                        <a:latin typeface="Cambria Math" panose="02040503050406030204" pitchFamily="18" charset="0"/>
                      </a:rPr>
                      <m:t>)</m:t>
                    </m:r>
                  </m:oMath>
                </a14:m>
                <a:endParaRPr lang="en-US" sz="1600" b="1" dirty="0">
                  <a:ea typeface="Cambria Math" panose="02040503050406030204" pitchFamily="18" charset="0"/>
                </a:endParaRPr>
              </a:p>
              <a:p>
                <a:pPr marL="0" indent="0" algn="ctr">
                  <a:buNone/>
                </a:pPr>
                <a:r>
                  <a:rPr lang="en-US" sz="1600" b="1" dirty="0">
                    <a:ea typeface="Cambria Math" panose="02040503050406030204" pitchFamily="18" charset="0"/>
                  </a:rPr>
                  <a:t> </a:t>
                </a:r>
                <a:r>
                  <a:rPr lang="en-US" sz="1600" dirty="0">
                    <a:ea typeface="Cambria Math" panose="02040503050406030204" pitchFamily="18" charset="0"/>
                  </a:rPr>
                  <a:t>(matrix name changed to P from A)</a:t>
                </a:r>
                <a:endParaRPr lang="en-US" sz="1600" b="1" dirty="0">
                  <a:ea typeface="Cambria Math" panose="02040503050406030204" pitchFamily="18" charset="0"/>
                </a:endParaRPr>
              </a:p>
              <a:p>
                <a:pPr marL="0" indent="0" algn="ctr">
                  <a:buNone/>
                </a:pPr>
                <a14:m>
                  <m:oMath xmlns:m="http://schemas.openxmlformats.org/officeDocument/2006/math">
                    <m:r>
                      <a:rPr lang="en-US" sz="1600" b="0" i="1" smtClean="0">
                        <a:latin typeface="Cambria Math" panose="02040503050406030204" pitchFamily="18" charset="0"/>
                      </a:rPr>
                      <m:t>𝑙𝑒𝑡</m:t>
                    </m:r>
                    <m:r>
                      <a:rPr lang="en-US" sz="1600" b="1" i="1" smtClean="0">
                        <a:latin typeface="Cambria Math" panose="02040503050406030204" pitchFamily="18" charset="0"/>
                      </a:rPr>
                      <m:t> </m:t>
                    </m:r>
                    <m:r>
                      <a:rPr lang="en-US" sz="1600" b="1" i="1" smtClean="0">
                        <a:latin typeface="Cambria Math" panose="02040503050406030204" pitchFamily="18" charset="0"/>
                      </a:rPr>
                      <m:t>𝑷</m:t>
                    </m:r>
                    <m:r>
                      <a:rPr lang="en-US" sz="1600" b="1" i="1" smtClean="0">
                        <a:latin typeface="Cambria Math" panose="02040503050406030204" pitchFamily="18" charset="0"/>
                      </a:rPr>
                      <m:t>= </m:t>
                    </m:r>
                    <m:r>
                      <a:rPr lang="en-US" sz="1600" b="1" i="1" smtClean="0">
                        <a:latin typeface="Cambria Math" panose="02040503050406030204" pitchFamily="18" charset="0"/>
                      </a:rPr>
                      <m:t>𝑨</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𝑨</m:t>
                        </m:r>
                      </m:e>
                      <m:sup>
                        <m:r>
                          <a:rPr lang="en-US" sz="1600" b="1" i="1" smtClean="0">
                            <a:latin typeface="Cambria Math" panose="02040503050406030204" pitchFamily="18" charset="0"/>
                          </a:rPr>
                          <m:t>𝑻</m:t>
                        </m:r>
                      </m:sup>
                    </m:sSup>
                  </m:oMath>
                </a14:m>
                <a:r>
                  <a:rPr lang="en-US" sz="1600" b="1" dirty="0">
                    <a:ea typeface="Cambria Math" panose="02040503050406030204" pitchFamily="18" charset="0"/>
                  </a:rPr>
                  <a:t> ; </a:t>
                </a:r>
                <a:r>
                  <a:rPr lang="en-US" sz="1600" dirty="0">
                    <a:ea typeface="Cambria Math" panose="02040503050406030204" pitchFamily="18" charset="0"/>
                  </a:rPr>
                  <a:t>so</a:t>
                </a:r>
                <a14:m>
                  <m:oMath xmlns:m="http://schemas.openxmlformats.org/officeDocument/2006/math">
                    <m:r>
                      <a:rPr lang="en-US" sz="1600" b="1" i="0" smtClean="0">
                        <a:latin typeface="Cambria Math" panose="02040503050406030204" pitchFamily="18" charset="0"/>
                      </a:rPr>
                      <m:t> </m:t>
                    </m:r>
                    <m:r>
                      <a:rPr lang="en-US" sz="1600" b="1" i="1" smtClean="0">
                        <a:solidFill>
                          <a:schemeClr val="accent1"/>
                        </a:solidFill>
                        <a:latin typeface="Cambria Math" panose="02040503050406030204" pitchFamily="18" charset="0"/>
                      </a:rPr>
                      <m:t>𝑨</m:t>
                    </m:r>
                    <m:sSup>
                      <m:sSupPr>
                        <m:ctrlPr>
                          <a:rPr lang="en-US" sz="1600" b="1" i="1">
                            <a:solidFill>
                              <a:schemeClr val="accent1"/>
                            </a:solidFill>
                            <a:latin typeface="Cambria Math" panose="02040503050406030204" pitchFamily="18" charset="0"/>
                          </a:rPr>
                        </m:ctrlPr>
                      </m:sSupPr>
                      <m:e>
                        <m:r>
                          <a:rPr lang="en-US" sz="1600" b="1" i="1">
                            <a:solidFill>
                              <a:schemeClr val="accent1"/>
                            </a:solidFill>
                            <a:latin typeface="Cambria Math" panose="02040503050406030204" pitchFamily="18" charset="0"/>
                          </a:rPr>
                          <m:t>𝑨</m:t>
                        </m:r>
                      </m:e>
                      <m:sup>
                        <m:r>
                          <a:rPr lang="en-US" sz="1600" b="1" i="1">
                            <a:solidFill>
                              <a:schemeClr val="accent1"/>
                            </a:solidFill>
                            <a:latin typeface="Cambria Math" panose="02040503050406030204" pitchFamily="18" charset="0"/>
                          </a:rPr>
                          <m:t>𝑻</m:t>
                        </m:r>
                      </m:sup>
                    </m:sSup>
                    <m:r>
                      <a:rPr lang="en-US" sz="1600" b="1" i="1">
                        <a:solidFill>
                          <a:schemeClr val="accent1"/>
                        </a:solidFill>
                        <a:latin typeface="Cambria Math" panose="02040503050406030204" pitchFamily="18" charset="0"/>
                      </a:rPr>
                      <m:t>𝑼</m:t>
                    </m:r>
                    <m:r>
                      <a:rPr lang="en-US" sz="1600" b="1" i="1">
                        <a:solidFill>
                          <a:schemeClr val="accent1"/>
                        </a:solidFill>
                        <a:latin typeface="Cambria Math" panose="02040503050406030204" pitchFamily="18" charset="0"/>
                      </a:rPr>
                      <m:t>=</m:t>
                    </m:r>
                    <m:r>
                      <a:rPr lang="en-US" sz="1600" b="1" i="1" smtClean="0">
                        <a:solidFill>
                          <a:schemeClr val="accent1"/>
                        </a:solidFill>
                        <a:latin typeface="Cambria Math" panose="02040503050406030204" pitchFamily="18" charset="0"/>
                      </a:rPr>
                      <m:t>𝑼</m:t>
                    </m:r>
                    <m:r>
                      <a:rPr lang="el-GR" sz="1600" b="1" i="1">
                        <a:solidFill>
                          <a:schemeClr val="accent1"/>
                        </a:solidFill>
                        <a:latin typeface="Cambria Math" panose="02040503050406030204" pitchFamily="18" charset="0"/>
                        <a:ea typeface="Cambria Math" panose="02040503050406030204" pitchFamily="18" charset="0"/>
                      </a:rPr>
                      <m:t>𝜦</m:t>
                    </m:r>
                  </m:oMath>
                </a14:m>
                <a:r>
                  <a:rPr lang="en-US" sz="1600" b="1" dirty="0">
                    <a:solidFill>
                      <a:schemeClr val="accent1"/>
                    </a:solidFill>
                    <a:ea typeface="Cambria Math" panose="02040503050406030204" pitchFamily="18" charset="0"/>
                  </a:rPr>
                  <a:t> </a:t>
                </a:r>
              </a:p>
              <a:p>
                <a:pPr marL="0" indent="0" algn="ctr">
                  <a:buNone/>
                </a:pPr>
                <a:r>
                  <a:rPr lang="en-US" sz="1600" dirty="0">
                    <a:ea typeface="Cambria Math" panose="02040503050406030204" pitchFamily="18" charset="0"/>
                  </a:rPr>
                  <a:t>(since, U is eigen-vector set of </a:t>
                </a:r>
                <a14:m>
                  <m:oMath xmlns:m="http://schemas.openxmlformats.org/officeDocument/2006/math">
                    <m:r>
                      <a:rPr lang="en-US" sz="1600" b="0" i="1">
                        <a:latin typeface="Cambria Math" panose="02040503050406030204" pitchFamily="18" charset="0"/>
                      </a:rPr>
                      <m:t>𝐴</m:t>
                    </m:r>
                    <m:sSup>
                      <m:sSupPr>
                        <m:ctrlPr>
                          <a:rPr lang="en-US" sz="1600" i="1">
                            <a:latin typeface="Cambria Math" panose="02040503050406030204" pitchFamily="18" charset="0"/>
                          </a:rPr>
                        </m:ctrlPr>
                      </m:sSupPr>
                      <m:e>
                        <m:r>
                          <a:rPr lang="en-US" sz="1600" b="0" i="1">
                            <a:latin typeface="Cambria Math" panose="02040503050406030204" pitchFamily="18" charset="0"/>
                          </a:rPr>
                          <m:t>𝐴</m:t>
                        </m:r>
                      </m:e>
                      <m:sup>
                        <m:r>
                          <a:rPr lang="en-US" sz="1600" b="0" i="1">
                            <a:latin typeface="Cambria Math" panose="02040503050406030204" pitchFamily="18" charset="0"/>
                          </a:rPr>
                          <m:t>𝑇</m:t>
                        </m:r>
                      </m:sup>
                    </m:sSup>
                  </m:oMath>
                </a14:m>
                <a:r>
                  <a:rPr lang="en-US" sz="1600" dirty="0">
                    <a:ea typeface="Cambria Math" panose="02040503050406030204" pitchFamily="18" charset="0"/>
                  </a:rPr>
                  <a:t> )</a:t>
                </a:r>
              </a:p>
              <a:p>
                <a:pPr marL="0" indent="0">
                  <a:buNone/>
                </a:pPr>
                <a:r>
                  <a:rPr lang="en-US" sz="1600" dirty="0">
                    <a:ea typeface="Cambria Math" panose="02040503050406030204" pitchFamily="18" charset="0"/>
                  </a:rPr>
                  <a:t>Similarly, we have </a:t>
                </a:r>
                <a14:m>
                  <m:oMath xmlns:m="http://schemas.openxmlformats.org/officeDocument/2006/math">
                    <m:sSup>
                      <m:sSupPr>
                        <m:ctrlPr>
                          <a:rPr lang="en-US" sz="1600" b="1" i="1" smtClean="0">
                            <a:solidFill>
                              <a:schemeClr val="accent1"/>
                            </a:solidFill>
                            <a:latin typeface="Cambria Math" panose="02040503050406030204" pitchFamily="18" charset="0"/>
                          </a:rPr>
                        </m:ctrlPr>
                      </m:sSupPr>
                      <m:e>
                        <m:r>
                          <a:rPr lang="en-US" sz="1600" b="1" i="1">
                            <a:solidFill>
                              <a:schemeClr val="accent1"/>
                            </a:solidFill>
                            <a:latin typeface="Cambria Math" panose="02040503050406030204" pitchFamily="18" charset="0"/>
                          </a:rPr>
                          <m:t>𝑨</m:t>
                        </m:r>
                      </m:e>
                      <m:sup>
                        <m:r>
                          <a:rPr lang="en-US" sz="1600" b="1" i="1">
                            <a:solidFill>
                              <a:schemeClr val="accent1"/>
                            </a:solidFill>
                            <a:latin typeface="Cambria Math" panose="02040503050406030204" pitchFamily="18" charset="0"/>
                          </a:rPr>
                          <m:t>𝑻</m:t>
                        </m:r>
                      </m:sup>
                    </m:sSup>
                    <m:r>
                      <a:rPr lang="en-US" sz="1600" b="1" i="1">
                        <a:solidFill>
                          <a:schemeClr val="accent1"/>
                        </a:solidFill>
                        <a:latin typeface="Cambria Math" panose="02040503050406030204" pitchFamily="18" charset="0"/>
                      </a:rPr>
                      <m:t>𝑨</m:t>
                    </m:r>
                    <m:r>
                      <a:rPr lang="en-US" sz="1600" b="1" i="1" smtClean="0">
                        <a:solidFill>
                          <a:schemeClr val="accent1"/>
                        </a:solidFill>
                        <a:latin typeface="Cambria Math" panose="02040503050406030204" pitchFamily="18" charset="0"/>
                      </a:rPr>
                      <m:t> </m:t>
                    </m:r>
                    <m:r>
                      <a:rPr lang="en-US" sz="1600" b="1" i="1" smtClean="0">
                        <a:solidFill>
                          <a:schemeClr val="accent1"/>
                        </a:solidFill>
                        <a:latin typeface="Cambria Math" panose="02040503050406030204" pitchFamily="18" charset="0"/>
                      </a:rPr>
                      <m:t>𝑽</m:t>
                    </m:r>
                    <m:r>
                      <a:rPr lang="en-US" sz="1600" b="0" i="0" smtClean="0">
                        <a:solidFill>
                          <a:schemeClr val="accent1"/>
                        </a:solidFill>
                        <a:latin typeface="Cambria Math" panose="02040503050406030204" pitchFamily="18" charset="0"/>
                      </a:rPr>
                      <m:t> </m:t>
                    </m:r>
                  </m:oMath>
                </a14:m>
                <a:r>
                  <a:rPr lang="en-US" sz="1600" dirty="0">
                    <a:solidFill>
                      <a:schemeClr val="accent1"/>
                    </a:solidFill>
                    <a:ea typeface="Cambria Math" panose="02040503050406030204" pitchFamily="18" charset="0"/>
                  </a:rPr>
                  <a:t>= </a:t>
                </a:r>
                <a14:m>
                  <m:oMath xmlns:m="http://schemas.openxmlformats.org/officeDocument/2006/math">
                    <m:r>
                      <a:rPr lang="en-US" sz="1600" b="1" i="1" smtClean="0">
                        <a:solidFill>
                          <a:schemeClr val="accent1"/>
                        </a:solidFill>
                        <a:latin typeface="Cambria Math" panose="02040503050406030204" pitchFamily="18" charset="0"/>
                      </a:rPr>
                      <m:t>𝑽</m:t>
                    </m:r>
                    <m:r>
                      <a:rPr lang="el-GR" sz="1600" b="1" i="1">
                        <a:solidFill>
                          <a:schemeClr val="accent1"/>
                        </a:solidFill>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a:t>
                </a:r>
              </a:p>
              <a:p>
                <a:pPr marL="0" indent="0">
                  <a:buNone/>
                </a:pPr>
                <a:endParaRPr lang="en-US" sz="1600" b="1" dirty="0">
                  <a:ea typeface="Cambria Math" panose="02040503050406030204" pitchFamily="18" charset="0"/>
                </a:endParaRPr>
              </a:p>
              <a:p>
                <a:pPr marL="0" indent="0" algn="ctr">
                  <a:buNone/>
                </a:pPr>
                <a:r>
                  <a:rPr lang="en-US" sz="1600" i="1" dirty="0">
                    <a:ea typeface="Cambria Math" panose="02040503050406030204" pitchFamily="18" charset="0"/>
                  </a:rPr>
                  <a:t>Let us do a reverse proof, this is less rigorous. i.e. let us assume</a:t>
                </a:r>
              </a:p>
              <a:p>
                <a:pPr marL="0" indent="0" algn="ctr">
                  <a:buNone/>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𝐴</m:t>
                      </m:r>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𝑈𝑆</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𝑉</m:t>
                          </m:r>
                        </m:e>
                        <m:sup>
                          <m:r>
                            <a:rPr lang="en-US" sz="1600" b="0" i="1" smtClean="0">
                              <a:latin typeface="Cambria Math" panose="02040503050406030204" pitchFamily="18" charset="0"/>
                              <a:ea typeface="Cambria Math" panose="02040503050406030204" pitchFamily="18" charset="0"/>
                            </a:rPr>
                            <m:t>𝑇</m:t>
                          </m:r>
                        </m:sup>
                      </m:sSup>
                    </m:oMath>
                  </m:oMathPara>
                </a14:m>
                <a:endParaRPr lang="en-US" sz="1600" i="1" dirty="0">
                  <a:ea typeface="Cambria Math" panose="02040503050406030204" pitchFamily="18" charset="0"/>
                </a:endParaRPr>
              </a:p>
              <a:p>
                <a:pPr marL="0" indent="0" algn="ctr">
                  <a:buNone/>
                </a:pPr>
                <a:r>
                  <a:rPr lang="en-US" sz="1600" i="1" dirty="0">
                    <a:ea typeface="Cambria Math" panose="02040503050406030204" pitchFamily="18" charset="0"/>
                  </a:rPr>
                  <a:t>Then, </a:t>
                </a:r>
                <a14:m>
                  <m:oMath xmlns:m="http://schemas.openxmlformats.org/officeDocument/2006/math">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𝐴</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𝑈𝑆</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𝑉</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b="0" i="1" smtClean="0">
                            <a:latin typeface="Cambria Math" panose="02040503050406030204" pitchFamily="18" charset="0"/>
                            <a:ea typeface="Cambria Math" panose="02040503050406030204" pitchFamily="18" charset="0"/>
                          </a:rPr>
                          <m:t>𝑇</m:t>
                        </m:r>
                      </m:sup>
                    </m:sSup>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𝑈</m:t>
                        </m:r>
                      </m:e>
                      <m:sup>
                        <m:r>
                          <a:rPr lang="en-US" sz="1600" b="0" i="1" smtClean="0">
                            <a:latin typeface="Cambria Math" panose="02040503050406030204" pitchFamily="18" charset="0"/>
                            <a:ea typeface="Cambria Math" panose="02040503050406030204" pitchFamily="18" charset="0"/>
                          </a:rPr>
                          <m:t>𝑇</m:t>
                        </m:r>
                      </m:sup>
                    </m:sSup>
                  </m:oMath>
                </a14:m>
                <a:endParaRPr lang="en-US" sz="1600" b="0" i="1" dirty="0">
                  <a:ea typeface="Cambria Math" panose="02040503050406030204" pitchFamily="18" charset="0"/>
                </a:endParaRPr>
              </a:p>
              <a:p>
                <a:pPr marL="0" indent="0" algn="ctr">
                  <a:buNone/>
                </a:pPr>
                <a:r>
                  <a:rPr lang="en-US" sz="1600" i="1" dirty="0">
                    <a:ea typeface="Cambria Math" panose="02040503050406030204" pitchFamily="18" charset="0"/>
                  </a:rPr>
                  <a:t>Now </a:t>
                </a:r>
                <a14:m>
                  <m:oMath xmlns:m="http://schemas.openxmlformats.org/officeDocument/2006/math">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𝐴𝐴</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m:t>
                    </m:r>
                  </m:oMath>
                </a14:m>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𝑆</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oMath>
                </a14:m>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𝑉</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𝑇</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oMath>
                </a14:m>
                <a:r>
                  <a:rPr lang="en-US" sz="1600" i="1" dirty="0">
                    <a:ea typeface="Cambria Math" panose="02040503050406030204" pitchFamily="18" charset="0"/>
                  </a:rPr>
                  <a:t> = </a:t>
                </a:r>
                <a14:m>
                  <m:oMath xmlns:m="http://schemas.openxmlformats.org/officeDocument/2006/math">
                    <m:r>
                      <a:rPr lang="en-US" sz="1600" i="1">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𝑆</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oMath>
                </a14:m>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𝑉</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𝑇</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oMath>
                </a14:m>
                <a:r>
                  <a:rPr lang="en-US" sz="1600" i="1" dirty="0">
                    <a:ea typeface="Cambria Math" panose="02040503050406030204" pitchFamily="18" charset="0"/>
                  </a:rPr>
                  <a:t> </a:t>
                </a:r>
              </a:p>
              <a:p>
                <a:pPr marL="0" indent="0" algn="ctr">
                  <a:buNone/>
                </a:pPr>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𝑆</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𝑇</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b="0" i="0"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𝑇</m:t>
                        </m:r>
                      </m:sup>
                    </m:sSup>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m:t>
                    </m:r>
                  </m:oMath>
                </a14:m>
                <a:r>
                  <a:rPr lang="en-US" sz="1600" b="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b="0" i="1" smtClean="0">
                            <a:latin typeface="Cambria Math" panose="02040503050406030204" pitchFamily="18" charset="0"/>
                            <a:ea typeface="Cambria Math" panose="02040503050406030204" pitchFamily="18" charset="0"/>
                          </a:rPr>
                          <m:t>2</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oMath>
                </a14:m>
                <a:endParaRPr lang="en-US" sz="1600" b="1" dirty="0">
                  <a:ea typeface="Cambria Math" panose="02040503050406030204" pitchFamily="18" charset="0"/>
                </a:endParaRPr>
              </a:p>
              <a:p>
                <a:pPr marL="0" indent="0" algn="ctr">
                  <a:buNone/>
                </a:pPr>
                <a14:m>
                  <m:oMath xmlns:m="http://schemas.openxmlformats.org/officeDocument/2006/math">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𝑡h𝑖𝑠</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𝑔𝑖𝑣𝑒𝑠</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𝐴𝐴</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2</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oMath>
                </a14:m>
                <a:r>
                  <a:rPr lang="en-US" sz="1600" b="1" dirty="0">
                    <a:ea typeface="Cambria Math" panose="02040503050406030204" pitchFamily="18" charset="0"/>
                  </a:rPr>
                  <a:t> </a:t>
                </a:r>
                <a:r>
                  <a:rPr lang="en-US" sz="1600" dirty="0">
                    <a:ea typeface="Cambria Math" panose="02040503050406030204" pitchFamily="18" charset="0"/>
                  </a:rPr>
                  <a:t>or</a:t>
                </a:r>
              </a:p>
              <a:p>
                <a:pPr marL="0" indent="0" algn="ctr">
                  <a:buNone/>
                </a:pPr>
                <a14:m>
                  <m:oMath xmlns:m="http://schemas.openxmlformats.org/officeDocument/2006/math">
                    <m:sSup>
                      <m:sSupPr>
                        <m:ctrlPr>
                          <a:rPr lang="en-US" sz="1600" b="0" i="1" smtClean="0">
                            <a:solidFill>
                              <a:schemeClr val="accent1"/>
                            </a:solidFill>
                            <a:latin typeface="Cambria Math" panose="02040503050406030204" pitchFamily="18" charset="0"/>
                            <a:ea typeface="Cambria Math" panose="02040503050406030204" pitchFamily="18" charset="0"/>
                          </a:rPr>
                        </m:ctrlPr>
                      </m:sSupPr>
                      <m:e>
                        <m:r>
                          <a:rPr lang="en-US" sz="1600" b="0" i="1" smtClean="0">
                            <a:solidFill>
                              <a:schemeClr val="accent1"/>
                            </a:solidFill>
                            <a:latin typeface="Cambria Math" panose="02040503050406030204" pitchFamily="18" charset="0"/>
                            <a:ea typeface="Cambria Math" panose="02040503050406030204" pitchFamily="18" charset="0"/>
                          </a:rPr>
                          <m:t>𝐴𝐴</m:t>
                        </m:r>
                      </m:e>
                      <m:sup>
                        <m:r>
                          <a:rPr lang="en-US" sz="1600" b="0" i="1" smtClean="0">
                            <a:solidFill>
                              <a:schemeClr val="accent1"/>
                            </a:solidFill>
                            <a:latin typeface="Cambria Math" panose="02040503050406030204" pitchFamily="18" charset="0"/>
                            <a:ea typeface="Cambria Math" panose="02040503050406030204" pitchFamily="18" charset="0"/>
                          </a:rPr>
                          <m:t>𝑇</m:t>
                        </m:r>
                      </m:sup>
                    </m:sSup>
                    <m:r>
                      <a:rPr lang="en-US" sz="1600" b="0" i="1" smtClean="0">
                        <a:solidFill>
                          <a:schemeClr val="accent1"/>
                        </a:solidFill>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2</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 </a:t>
                </a:r>
                <a14:m>
                  <m:oMath xmlns:m="http://schemas.openxmlformats.org/officeDocument/2006/math">
                    <m:r>
                      <a:rPr lang="en-US" sz="1600" i="1">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2</m:t>
                        </m:r>
                      </m:sup>
                    </m:sSup>
                  </m:oMath>
                </a14:m>
                <a:r>
                  <a:rPr lang="en-US" sz="1600" dirty="0">
                    <a:ea typeface="Cambria Math" panose="02040503050406030204" pitchFamily="18" charset="0"/>
                  </a:rPr>
                  <a:t>) = </a:t>
                </a:r>
                <a:r>
                  <a:rPr lang="en-US" sz="1600" dirty="0">
                    <a:solidFill>
                      <a:schemeClr val="accent1"/>
                    </a:solidFill>
                    <a:ea typeface="Cambria Math" panose="02040503050406030204" pitchFamily="18" charset="0"/>
                  </a:rPr>
                  <a:t>U</a:t>
                </a:r>
                <a14:m>
                  <m:oMath xmlns:m="http://schemas.openxmlformats.org/officeDocument/2006/math">
                    <m:r>
                      <a:rPr lang="el-GR" sz="1600" b="0" i="1">
                        <a:solidFill>
                          <a:schemeClr val="accent1"/>
                        </a:solidFill>
                        <a:latin typeface="Cambria Math" panose="02040503050406030204" pitchFamily="18" charset="0"/>
                        <a:ea typeface="Cambria Math" panose="02040503050406030204" pitchFamily="18" charset="0"/>
                      </a:rPr>
                      <m:t>𝛬</m:t>
                    </m:r>
                    <m:r>
                      <a:rPr lang="en-US" sz="1600" b="0" i="1" smtClean="0">
                        <a:solidFill>
                          <a:schemeClr val="accent1"/>
                        </a:solidFill>
                        <a:latin typeface="Cambria Math" panose="02040503050406030204" pitchFamily="18" charset="0"/>
                        <a:ea typeface="Cambria Math" panose="02040503050406030204" pitchFamily="18" charset="0"/>
                      </a:rPr>
                      <m:t> </m:t>
                    </m:r>
                  </m:oMath>
                </a14:m>
                <a:endParaRPr lang="en-US" sz="1600" b="0" i="1" dirty="0">
                  <a:solidFill>
                    <a:schemeClr val="accent1"/>
                  </a:solidFill>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 </m:t>
                    </m:r>
                    <m:r>
                      <a:rPr lang="en-US" sz="1600" b="0" i="1" smtClean="0">
                        <a:solidFill>
                          <a:schemeClr val="tx1"/>
                        </a:solidFill>
                        <a:latin typeface="Cambria Math" panose="02040503050406030204" pitchFamily="18" charset="0"/>
                        <a:ea typeface="Cambria Math" panose="02040503050406030204" pitchFamily="18" charset="0"/>
                      </a:rPr>
                      <m:t>𝑢𝑠𝑖𝑛𝑔</m:t>
                    </m:r>
                    <m:r>
                      <a:rPr lang="en-US" sz="1600" b="0" i="1" smtClean="0">
                        <a:solidFill>
                          <a:schemeClr val="tx1"/>
                        </a:solidFill>
                        <a:latin typeface="Cambria Math" panose="02040503050406030204" pitchFamily="18" charset="0"/>
                        <a:ea typeface="Cambria Math" panose="02040503050406030204" pitchFamily="18" charset="0"/>
                      </a:rPr>
                      <m:t> </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m:t>
                    </m:r>
                    <m:r>
                      <a:rPr lang="en-US" sz="1600" b="0" i="1" smtClean="0">
                        <a:latin typeface="Cambria Math" panose="02040503050406030204" pitchFamily="18" charset="0"/>
                        <a:ea typeface="Cambria Math" panose="02040503050406030204" pitchFamily="18" charset="0"/>
                      </a:rPr>
                      <m:t>, </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2</m:t>
                        </m:r>
                      </m:sup>
                    </m:sSup>
                  </m:oMath>
                </a14:m>
                <a:r>
                  <a:rPr lang="en-US" sz="1600" dirty="0">
                    <a:solidFill>
                      <a:schemeClr val="tx1"/>
                    </a:solidFill>
                    <a:ea typeface="Cambria Math" panose="02040503050406030204" pitchFamily="18" charset="0"/>
                  </a:rPr>
                  <a:t> = </a:t>
                </a:r>
                <a14:m>
                  <m:oMath xmlns:m="http://schemas.openxmlformats.org/officeDocument/2006/math">
                    <m:r>
                      <a:rPr lang="el-GR" sz="1600" i="1">
                        <a:latin typeface="Cambria Math" panose="02040503050406030204" pitchFamily="18" charset="0"/>
                        <a:ea typeface="Cambria Math" panose="02040503050406030204" pitchFamily="18" charset="0"/>
                      </a:rPr>
                      <m:t>𝛬</m:t>
                    </m:r>
                  </m:oMath>
                </a14:m>
                <a:r>
                  <a:rPr lang="en-US" sz="1600" dirty="0">
                    <a:solidFill>
                      <a:schemeClr val="tx1"/>
                    </a:solidFill>
                    <a:ea typeface="Cambria Math" panose="02040503050406030204" pitchFamily="18" charset="0"/>
                  </a:rPr>
                  <a:t>)</a:t>
                </a:r>
              </a:p>
              <a:p>
                <a:pPr marL="0" indent="0" algn="ctr">
                  <a:buNone/>
                </a:pPr>
                <a:r>
                  <a:rPr lang="en-US" sz="1600" dirty="0">
                    <a:solidFill>
                      <a:schemeClr val="tx1"/>
                    </a:solidFill>
                  </a:rPr>
                  <a:t>Similarly, </a:t>
                </a:r>
                <a14:m>
                  <m:oMath xmlns:m="http://schemas.openxmlformats.org/officeDocument/2006/math">
                    <m:sSup>
                      <m:sSupPr>
                        <m:ctrlPr>
                          <a:rPr lang="en-US" sz="1600" i="1" smtClean="0">
                            <a:solidFill>
                              <a:srgbClr val="8AA2C7"/>
                            </a:solidFill>
                            <a:latin typeface="Cambria Math" panose="02040503050406030204" pitchFamily="18" charset="0"/>
                          </a:rPr>
                        </m:ctrlPr>
                      </m:sSupPr>
                      <m:e>
                        <m:r>
                          <a:rPr lang="en-US" sz="1600" b="0" i="1">
                            <a:solidFill>
                              <a:srgbClr val="8AA2C7"/>
                            </a:solidFill>
                            <a:latin typeface="Cambria Math" panose="02040503050406030204" pitchFamily="18" charset="0"/>
                          </a:rPr>
                          <m:t>𝐴</m:t>
                        </m:r>
                      </m:e>
                      <m:sup>
                        <m:r>
                          <a:rPr lang="en-US" sz="1600" b="0" i="1">
                            <a:solidFill>
                              <a:srgbClr val="8AA2C7"/>
                            </a:solidFill>
                            <a:latin typeface="Cambria Math" panose="02040503050406030204" pitchFamily="18" charset="0"/>
                          </a:rPr>
                          <m:t>𝑇</m:t>
                        </m:r>
                      </m:sup>
                    </m:sSup>
                    <m:r>
                      <a:rPr lang="en-US" sz="1600" b="0" i="1">
                        <a:solidFill>
                          <a:srgbClr val="8AA2C7"/>
                        </a:solidFill>
                        <a:latin typeface="Cambria Math" panose="02040503050406030204" pitchFamily="18" charset="0"/>
                      </a:rPr>
                      <m:t>𝐴</m:t>
                    </m:r>
                    <m:r>
                      <a:rPr lang="en-US" sz="1600" b="0" i="1" smtClean="0">
                        <a:solidFill>
                          <a:srgbClr val="8AA2C7"/>
                        </a:solidFill>
                        <a:latin typeface="Cambria Math" panose="02040503050406030204" pitchFamily="18" charset="0"/>
                      </a:rPr>
                      <m:t> </m:t>
                    </m:r>
                    <m:r>
                      <a:rPr lang="en-US" sz="1600" b="0" i="1" smtClean="0">
                        <a:solidFill>
                          <a:srgbClr val="8AA2C7"/>
                        </a:solidFill>
                        <a:latin typeface="Cambria Math" panose="02040503050406030204" pitchFamily="18" charset="0"/>
                      </a:rPr>
                      <m:t>𝑉</m:t>
                    </m:r>
                    <m:r>
                      <a:rPr lang="en-US" sz="1600" b="0" i="0" smtClean="0">
                        <a:solidFill>
                          <a:srgbClr val="8AA2C7"/>
                        </a:solidFill>
                        <a:latin typeface="Cambria Math" panose="02040503050406030204" pitchFamily="18" charset="0"/>
                      </a:rPr>
                      <m:t> </m:t>
                    </m:r>
                  </m:oMath>
                </a14:m>
                <a:r>
                  <a:rPr lang="en-US" sz="1600" dirty="0">
                    <a:solidFill>
                      <a:srgbClr val="8AA2C7"/>
                    </a:solidFill>
                    <a:ea typeface="Cambria Math" panose="02040503050406030204" pitchFamily="18" charset="0"/>
                  </a:rPr>
                  <a:t>= </a:t>
                </a:r>
                <a14:m>
                  <m:oMath xmlns:m="http://schemas.openxmlformats.org/officeDocument/2006/math">
                    <m:r>
                      <a:rPr lang="en-US" sz="1600" b="0" i="1" smtClean="0">
                        <a:solidFill>
                          <a:srgbClr val="8AA2C7"/>
                        </a:solidFill>
                        <a:latin typeface="Cambria Math" panose="02040503050406030204" pitchFamily="18" charset="0"/>
                      </a:rPr>
                      <m:t>𝑉</m:t>
                    </m:r>
                    <m:r>
                      <a:rPr lang="el-GR" sz="1600" b="0" i="1">
                        <a:solidFill>
                          <a:srgbClr val="8AA2C7"/>
                        </a:solidFill>
                        <a:latin typeface="Cambria Math" panose="02040503050406030204" pitchFamily="18" charset="0"/>
                        <a:ea typeface="Cambria Math" panose="02040503050406030204" pitchFamily="18" charset="0"/>
                      </a:rPr>
                      <m:t>𝛬</m:t>
                    </m:r>
                  </m:oMath>
                </a14:m>
                <a:r>
                  <a:rPr lang="en-US" sz="1600" dirty="0">
                    <a:solidFill>
                      <a:srgbClr val="8AA2C7"/>
                    </a:solidFill>
                    <a:ea typeface="Cambria Math" panose="02040503050406030204" pitchFamily="18" charset="0"/>
                  </a:rPr>
                  <a:t> </a:t>
                </a:r>
                <a:r>
                  <a:rPr lang="en-US" sz="1600" dirty="0">
                    <a:solidFill>
                      <a:schemeClr val="tx1"/>
                    </a:solidFill>
                    <a:ea typeface="Cambria Math" panose="02040503050406030204" pitchFamily="18" charset="0"/>
                  </a:rPr>
                  <a:t>can be proved.</a:t>
                </a:r>
              </a:p>
              <a:p>
                <a:pPr marL="0" indent="0" algn="ctr">
                  <a:buNone/>
                </a:pPr>
                <a:endParaRPr lang="en-US" sz="1600" dirty="0">
                  <a:solidFill>
                    <a:schemeClr val="tx1"/>
                  </a:solidFill>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mc:Choice>
        <mc:Fallback xmlns="">
          <p:sp>
            <p:nvSpPr>
              <p:cNvPr id="9" name="Content Placeholder 2">
                <a:extLst>
                  <a:ext uri="{FF2B5EF4-FFF2-40B4-BE49-F238E27FC236}">
                    <a16:creationId xmlns:a16="http://schemas.microsoft.com/office/drawing/2014/main" id="{CEAD3FEC-6F6E-AE38-A9B6-4ECB1C7944A3}"/>
                  </a:ext>
                </a:extLst>
              </p:cNvPr>
              <p:cNvSpPr txBox="1">
                <a:spLocks noRot="1" noChangeAspect="1" noMove="1" noResize="1" noEditPoints="1" noAdjustHandles="1" noChangeArrowheads="1" noChangeShapeType="1" noTextEdit="1"/>
              </p:cNvSpPr>
              <p:nvPr/>
            </p:nvSpPr>
            <p:spPr>
              <a:xfrm>
                <a:off x="150803" y="683279"/>
                <a:ext cx="5040033" cy="5818910"/>
              </a:xfrm>
              <a:prstGeom prst="rect">
                <a:avLst/>
              </a:prstGeom>
              <a:blipFill>
                <a:blip r:embed="rId2"/>
                <a:stretch>
                  <a:fillRect l="-726" t="-733"/>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79713D6E-795C-9166-8D9A-CF8CDC5E077A}"/>
              </a:ext>
            </a:extLst>
          </p:cNvPr>
          <p:cNvSpPr txBox="1"/>
          <p:nvPr/>
        </p:nvSpPr>
        <p:spPr>
          <a:xfrm>
            <a:off x="1542472" y="6596390"/>
            <a:ext cx="7915564" cy="261610"/>
          </a:xfrm>
          <a:prstGeom prst="rect">
            <a:avLst/>
          </a:prstGeom>
          <a:noFill/>
        </p:spPr>
        <p:txBody>
          <a:bodyPr wrap="square">
            <a:spAutoFit/>
          </a:bodyPr>
          <a:lstStyle>
            <a:defPPr>
              <a:defRPr lang="en-US"/>
            </a:defPPr>
            <a:lvl1pPr>
              <a:defRPr sz="1100" b="0" i="0" u="sng">
                <a:effectLst/>
                <a:latin typeface="sohne"/>
              </a:defRPr>
            </a:lvl1pPr>
          </a:lstStyle>
          <a:p>
            <a:r>
              <a:rPr lang="en-IN" dirty="0"/>
              <a:t>Special Matrix properties : https://jonathan-hui.medium.com/machine-learning-linear-algebra-special-matrices-c750cd742dfe</a:t>
            </a:r>
          </a:p>
        </p:txBody>
      </p:sp>
      <p:pic>
        <p:nvPicPr>
          <p:cNvPr id="30" name="Picture 29">
            <a:extLst>
              <a:ext uri="{FF2B5EF4-FFF2-40B4-BE49-F238E27FC236}">
                <a16:creationId xmlns:a16="http://schemas.microsoft.com/office/drawing/2014/main" id="{D4CFDC89-9E3C-3542-4CBE-F765C0D6CAF8}"/>
              </a:ext>
            </a:extLst>
          </p:cNvPr>
          <p:cNvPicPr>
            <a:picLocks noChangeAspect="1"/>
          </p:cNvPicPr>
          <p:nvPr/>
        </p:nvPicPr>
        <p:blipFill>
          <a:blip r:embed="rId3"/>
          <a:stretch>
            <a:fillRect/>
          </a:stretch>
        </p:blipFill>
        <p:spPr>
          <a:xfrm>
            <a:off x="9609714" y="5073439"/>
            <a:ext cx="1266825" cy="1428750"/>
          </a:xfrm>
          <a:prstGeom prst="rect">
            <a:avLst/>
          </a:prstGeom>
        </p:spPr>
      </p:pic>
      <p:pic>
        <p:nvPicPr>
          <p:cNvPr id="35" name="Picture 34">
            <a:extLst>
              <a:ext uri="{FF2B5EF4-FFF2-40B4-BE49-F238E27FC236}">
                <a16:creationId xmlns:a16="http://schemas.microsoft.com/office/drawing/2014/main" id="{C3960418-A7C2-E034-C7E4-94F330D957EA}"/>
              </a:ext>
            </a:extLst>
          </p:cNvPr>
          <p:cNvPicPr>
            <a:picLocks noChangeAspect="1"/>
          </p:cNvPicPr>
          <p:nvPr/>
        </p:nvPicPr>
        <p:blipFill>
          <a:blip r:embed="rId4"/>
          <a:stretch>
            <a:fillRect/>
          </a:stretch>
        </p:blipFill>
        <p:spPr>
          <a:xfrm>
            <a:off x="5771292" y="1216567"/>
            <a:ext cx="5686273" cy="3577105"/>
          </a:xfrm>
          <a:prstGeom prst="rect">
            <a:avLst/>
          </a:prstGeom>
        </p:spPr>
      </p:pic>
    </p:spTree>
    <p:extLst>
      <p:ext uri="{BB962C8B-B14F-4D97-AF65-F5344CB8AC3E}">
        <p14:creationId xmlns:p14="http://schemas.microsoft.com/office/powerpoint/2010/main" val="56845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74E3F-0F25-2FBE-2E59-3C0F6843448C}"/>
              </a:ext>
            </a:extLst>
          </p:cNvPr>
          <p:cNvSpPr>
            <a:spLocks noGrp="1"/>
          </p:cNvSpPr>
          <p:nvPr>
            <p:ph type="title"/>
          </p:nvPr>
        </p:nvSpPr>
        <p:spPr/>
        <p:txBody>
          <a:bodyPr/>
          <a:lstStyle/>
          <a:p>
            <a:r>
              <a:rPr lang="en-US" dirty="0"/>
              <a:t>SVD : Geometric interpretation</a:t>
            </a:r>
            <a:endParaRPr lang="en-IN" dirty="0"/>
          </a:p>
        </p:txBody>
      </p:sp>
      <p:pic>
        <p:nvPicPr>
          <p:cNvPr id="5" name="Picture 4">
            <a:extLst>
              <a:ext uri="{FF2B5EF4-FFF2-40B4-BE49-F238E27FC236}">
                <a16:creationId xmlns:a16="http://schemas.microsoft.com/office/drawing/2014/main" id="{032124BA-0F65-B81F-0F5E-AA1D65138BBB}"/>
              </a:ext>
            </a:extLst>
          </p:cNvPr>
          <p:cNvPicPr>
            <a:picLocks noChangeAspect="1"/>
          </p:cNvPicPr>
          <p:nvPr/>
        </p:nvPicPr>
        <p:blipFill>
          <a:blip r:embed="rId2"/>
          <a:stretch>
            <a:fillRect/>
          </a:stretch>
        </p:blipFill>
        <p:spPr>
          <a:xfrm>
            <a:off x="440171" y="1125104"/>
            <a:ext cx="9353550" cy="3314700"/>
          </a:xfrm>
          <a:prstGeom prst="rect">
            <a:avLst/>
          </a:prstGeom>
        </p:spPr>
      </p:pic>
    </p:spTree>
    <p:extLst>
      <p:ext uri="{BB962C8B-B14F-4D97-AF65-F5344CB8AC3E}">
        <p14:creationId xmlns:p14="http://schemas.microsoft.com/office/powerpoint/2010/main" val="1345632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10;$&#10;&#10;\end{document}"/>
  <p:tag name="IGUANATEXSIZE" val="26"/>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1)}&#10;$&#10;&#10;\end{document}"/>
  <p:tag name="IGUANATEXSIZE" val="26"/>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2)}&#10;$&#10;&#10;\end{document}"/>
  <p:tag name="IGUANATEXSIZE" val="26"/>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2)}&#10;$&#10;&#10;\end{document}"/>
  <p:tag name="IGUANATEXSIZE" val="26"/>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m)}&#10;$&#10;&#10;\end{document}"/>
  <p:tag name="IGUANATEXSIZE" val="26"/>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m)}&#10;$&#10;&#10;\end{document}"/>
  <p:tag name="IGUANATEXSIZE" val="26"/>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vdots&#10;$&#10;&#10;\end{document}"/>
  <p:tag name="IGUANATEXSIZE" val="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8405</TotalTime>
  <Words>2636</Words>
  <Application>Microsoft Office PowerPoint</Application>
  <PresentationFormat>Widescreen</PresentationFormat>
  <Paragraphs>315</Paragraphs>
  <Slides>31</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Arial</vt:lpstr>
      <vt:lpstr>Calibri</vt:lpstr>
      <vt:lpstr>Calibri Light</vt:lpstr>
      <vt:lpstr>Cambria Math</vt:lpstr>
      <vt:lpstr>sohne</vt:lpstr>
      <vt:lpstr>Source Sans Pro</vt:lpstr>
      <vt:lpstr>source-serif-pro</vt:lpstr>
      <vt:lpstr>YouTube Sans</vt:lpstr>
      <vt:lpstr>Office Theme</vt:lpstr>
      <vt:lpstr>Chart</vt:lpstr>
      <vt:lpstr>Dimensionality Reduction</vt:lpstr>
      <vt:lpstr>Outline – Dimensionality Reduction</vt:lpstr>
      <vt:lpstr>Dimensionality Reduction – Focus on extraction rather than selection</vt:lpstr>
      <vt:lpstr>Recap: Variance, Covariance, Correlation</vt:lpstr>
      <vt:lpstr>Recap: eigen vectors and values</vt:lpstr>
      <vt:lpstr>Eigen decomposition</vt:lpstr>
      <vt:lpstr>Singular Value Decomposition : A = USVT : What is SVD?</vt:lpstr>
      <vt:lpstr>Singular Value Decomposition : A = USVT : How it is derived?</vt:lpstr>
      <vt:lpstr>SVD : Geometric interpretation</vt:lpstr>
      <vt:lpstr>SVD – How we can use it?</vt:lpstr>
      <vt:lpstr>Principal Component Analysis (PCA) - Introduction</vt:lpstr>
      <vt:lpstr>PCA - Process</vt:lpstr>
      <vt:lpstr>PCA Interpretation</vt:lpstr>
      <vt:lpstr>PCA – Usage : Compression, Visualization </vt:lpstr>
      <vt:lpstr>Latent Discriminant Analysis (LDA) – Introduction, difference from PCA</vt:lpstr>
      <vt:lpstr>LDA – how does it work?</vt:lpstr>
      <vt:lpstr>LDA – How it is derived?</vt:lpstr>
      <vt:lpstr>LDA – How it is derived?</vt:lpstr>
      <vt:lpstr>LDA – How it is derived?</vt:lpstr>
      <vt:lpstr>LDA – How it is derived?</vt:lpstr>
      <vt:lpstr>LDA – How it is derived?</vt:lpstr>
      <vt:lpstr>Manifold Learning : Introduction</vt:lpstr>
      <vt:lpstr>t-SNE (t-Distributed Stochastic Neighbor Embedding) : Introduction</vt:lpstr>
      <vt:lpstr>t-SNE : Process (1/3)</vt:lpstr>
      <vt:lpstr>t-SNE : Process (2/3)</vt:lpstr>
      <vt:lpstr>t-SNE : Process (3/3)</vt:lpstr>
      <vt:lpstr>t-SNE – Objective function (1/2)</vt:lpstr>
      <vt:lpstr>t-SNE – Objective function (2/2)</vt:lpstr>
      <vt:lpstr>UMAP : Uniform Manifold Approximation and Projection</vt:lpstr>
      <vt:lpstr>UMAP v t-SNE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Dimensionality Reduction</dc:title>
  <dc:creator>Peeyush Singhal</dc:creator>
  <cp:lastModifiedBy>Peeyush Singhal</cp:lastModifiedBy>
  <cp:revision>74</cp:revision>
  <dcterms:created xsi:type="dcterms:W3CDTF">2022-10-23T16:47:14Z</dcterms:created>
  <dcterms:modified xsi:type="dcterms:W3CDTF">2022-11-04T00:11:31Z</dcterms:modified>
</cp:coreProperties>
</file>